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Jua" panose="020B0604020202020204" charset="-127"/>
      <p:regular r:id="rId17"/>
    </p:embeddedFont>
    <p:embeddedFont>
      <p:font typeface="Bobby Jone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64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778112" y="6010901"/>
            <a:ext cx="3159156" cy="756902"/>
          </a:xfrm>
          <a:prstGeom prst="rect">
            <a:avLst/>
          </a:prstGeom>
        </p:spPr>
        <p:txBody>
          <a:bodyPr lIns="0" tIns="0" rIns="0" bIns="0" rtlCol="0" anchor="t">
            <a:spAutoFit/>
          </a:bodyPr>
          <a:lstStyle/>
          <a:p>
            <a:pPr algn="ctr">
              <a:lnSpc>
                <a:spcPts val="5134"/>
              </a:lnSpc>
            </a:pPr>
            <a:r>
              <a:rPr lang="en-US" sz="4279" spc="213">
                <a:solidFill>
                  <a:srgbClr val="1D2A50"/>
                </a:solidFill>
                <a:latin typeface="Jua"/>
                <a:ea typeface="Jua"/>
                <a:cs typeface="Jua"/>
                <a:sym typeface="Jua"/>
              </a:rPr>
              <a:t>START!</a:t>
            </a:r>
          </a:p>
        </p:txBody>
      </p:sp>
      <p:sp>
        <p:nvSpPr>
          <p:cNvPr id="4" name="Freeform 4"/>
          <p:cNvSpPr/>
          <p:nvPr/>
        </p:nvSpPr>
        <p:spPr>
          <a:xfrm>
            <a:off x="1028700" y="3932426"/>
            <a:ext cx="5018628" cy="5018628"/>
          </a:xfrm>
          <a:custGeom>
            <a:avLst/>
            <a:gdLst/>
            <a:ahLst/>
            <a:cxnLst/>
            <a:rect l="l" t="t" r="r" b="b"/>
            <a:pathLst>
              <a:path w="5018628" h="5018628">
                <a:moveTo>
                  <a:pt x="0" y="0"/>
                </a:moveTo>
                <a:lnTo>
                  <a:pt x="5018628" y="0"/>
                </a:lnTo>
                <a:lnTo>
                  <a:pt x="5018628" y="5018628"/>
                </a:lnTo>
                <a:lnTo>
                  <a:pt x="0" y="501862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012188" y="3020042"/>
            <a:ext cx="12691005" cy="4675541"/>
          </a:xfrm>
          <a:prstGeom prst="rect">
            <a:avLst/>
          </a:prstGeom>
        </p:spPr>
        <p:txBody>
          <a:bodyPr lIns="0" tIns="0" rIns="0" bIns="0" rtlCol="0" anchor="t">
            <a:spAutoFit/>
          </a:bodyPr>
          <a:lstStyle/>
          <a:p>
            <a:pPr algn="ctr">
              <a:lnSpc>
                <a:spcPts val="11815"/>
              </a:lnSpc>
            </a:pPr>
            <a:r>
              <a:rPr lang="en-US" sz="13900" spc="-417">
                <a:solidFill>
                  <a:srgbClr val="FFFFFF"/>
                </a:solidFill>
                <a:latin typeface="Bobby Jones"/>
                <a:ea typeface="Bobby Jones"/>
                <a:cs typeface="Bobby Jones"/>
                <a:sym typeface="Bobby Jones"/>
              </a:rPr>
              <a:t>Biderictional </a:t>
            </a:r>
          </a:p>
          <a:p>
            <a:pPr marL="0" lvl="0" indent="0" algn="ctr">
              <a:lnSpc>
                <a:spcPts val="11815"/>
              </a:lnSpc>
            </a:pPr>
            <a:r>
              <a:rPr lang="en-US" sz="13900" spc="-417">
                <a:solidFill>
                  <a:srgbClr val="FFFFFF"/>
                </a:solidFill>
                <a:latin typeface="Bobby Jones"/>
                <a:ea typeface="Bobby Jones"/>
                <a:cs typeface="Bobby Jones"/>
                <a:sym typeface="Bobby Jones"/>
              </a:rPr>
              <a:t>search algorithm</a:t>
            </a:r>
          </a:p>
        </p:txBody>
      </p:sp>
      <p:sp>
        <p:nvSpPr>
          <p:cNvPr id="6" name="TextBox 6"/>
          <p:cNvSpPr txBox="1"/>
          <p:nvPr/>
        </p:nvSpPr>
        <p:spPr>
          <a:xfrm>
            <a:off x="11811001" y="8039100"/>
            <a:ext cx="6045996" cy="1301254"/>
          </a:xfrm>
          <a:prstGeom prst="rect">
            <a:avLst/>
          </a:prstGeom>
        </p:spPr>
        <p:txBody>
          <a:bodyPr wrap="square" lIns="0" tIns="0" rIns="0" bIns="0" rtlCol="0" anchor="t">
            <a:spAutoFit/>
          </a:bodyPr>
          <a:lstStyle/>
          <a:p>
            <a:pPr algn="ctr">
              <a:lnSpc>
                <a:spcPts val="5319"/>
              </a:lnSpc>
            </a:pPr>
            <a:r>
              <a:rPr lang="en-US" sz="3799" dirty="0">
                <a:solidFill>
                  <a:srgbClr val="FFFFFF"/>
                </a:solidFill>
                <a:latin typeface="Bobby Jones"/>
                <a:ea typeface="Bobby Jones"/>
                <a:cs typeface="Bobby Jones"/>
                <a:sym typeface="Bobby Jones"/>
              </a:rPr>
              <a:t>Under The Supervision Of</a:t>
            </a:r>
          </a:p>
          <a:p>
            <a:pPr algn="ctr">
              <a:lnSpc>
                <a:spcPts val="5319"/>
              </a:lnSpc>
              <a:spcBef>
                <a:spcPct val="0"/>
              </a:spcBef>
            </a:pPr>
            <a:r>
              <a:rPr lang="en-US" sz="3799" dirty="0">
                <a:solidFill>
                  <a:srgbClr val="FFFFFF"/>
                </a:solidFill>
                <a:latin typeface="Bobby Jones"/>
                <a:ea typeface="Bobby Jones"/>
                <a:cs typeface="Bobby Jones"/>
                <a:sym typeface="Bobby Jones"/>
              </a:rPr>
              <a:t>Dr/ Mohamed Rehan</a:t>
            </a:r>
          </a:p>
        </p:txBody>
      </p:sp>
      <p:sp>
        <p:nvSpPr>
          <p:cNvPr id="7" name="Freeform 7"/>
          <p:cNvSpPr/>
          <p:nvPr/>
        </p:nvSpPr>
        <p:spPr>
          <a:xfrm rot="-8261851">
            <a:off x="15364881" y="-1843745"/>
            <a:ext cx="5332766" cy="5306102"/>
          </a:xfrm>
          <a:custGeom>
            <a:avLst/>
            <a:gdLst/>
            <a:ahLst/>
            <a:cxnLst/>
            <a:rect l="l" t="t" r="r" b="b"/>
            <a:pathLst>
              <a:path w="5332766" h="5306102">
                <a:moveTo>
                  <a:pt x="0" y="0"/>
                </a:moveTo>
                <a:lnTo>
                  <a:pt x="5332766" y="0"/>
                </a:lnTo>
                <a:lnTo>
                  <a:pt x="5332766" y="5306102"/>
                </a:lnTo>
                <a:lnTo>
                  <a:pt x="0" y="5306102"/>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2207779"/>
            <a:ext cx="16230600" cy="7288535"/>
            <a:chOff x="0" y="0"/>
            <a:chExt cx="4555776" cy="2045823"/>
          </a:xfrm>
        </p:grpSpPr>
        <p:sp>
          <p:nvSpPr>
            <p:cNvPr id="4" name="Freeform 4"/>
            <p:cNvSpPr/>
            <p:nvPr/>
          </p:nvSpPr>
          <p:spPr>
            <a:xfrm>
              <a:off x="0" y="0"/>
              <a:ext cx="4555776" cy="2045823"/>
            </a:xfrm>
            <a:custGeom>
              <a:avLst/>
              <a:gdLst/>
              <a:ahLst/>
              <a:cxnLst/>
              <a:rect l="l" t="t" r="r" b="b"/>
              <a:pathLst>
                <a:path w="4555776" h="2045823">
                  <a:moveTo>
                    <a:pt x="28620" y="0"/>
                  </a:moveTo>
                  <a:lnTo>
                    <a:pt x="4527157" y="0"/>
                  </a:lnTo>
                  <a:cubicBezTo>
                    <a:pt x="4542963" y="0"/>
                    <a:pt x="4555776" y="12813"/>
                    <a:pt x="4555776" y="28620"/>
                  </a:cubicBezTo>
                  <a:lnTo>
                    <a:pt x="4555776" y="2017203"/>
                  </a:lnTo>
                  <a:cubicBezTo>
                    <a:pt x="4555776" y="2033009"/>
                    <a:pt x="4542963" y="2045823"/>
                    <a:pt x="4527157" y="2045823"/>
                  </a:cubicBezTo>
                  <a:lnTo>
                    <a:pt x="28620" y="2045823"/>
                  </a:lnTo>
                  <a:cubicBezTo>
                    <a:pt x="12813" y="2045823"/>
                    <a:pt x="0" y="2033009"/>
                    <a:pt x="0" y="2017203"/>
                  </a:cubicBezTo>
                  <a:lnTo>
                    <a:pt x="0" y="28620"/>
                  </a:lnTo>
                  <a:cubicBezTo>
                    <a:pt x="0" y="12813"/>
                    <a:pt x="12813" y="0"/>
                    <a:pt x="28620"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5" name="TextBox 5"/>
            <p:cNvSpPr txBox="1"/>
            <p:nvPr/>
          </p:nvSpPr>
          <p:spPr>
            <a:xfrm>
              <a:off x="0" y="-38100"/>
              <a:ext cx="4555776" cy="208392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24326" y="2352675"/>
            <a:ext cx="15735215" cy="5856741"/>
          </a:xfrm>
          <a:prstGeom prst="rect">
            <a:avLst/>
          </a:prstGeom>
        </p:spPr>
        <p:txBody>
          <a:bodyPr lIns="0" tIns="0" rIns="0" bIns="0" rtlCol="0" anchor="t">
            <a:spAutoFit/>
          </a:bodyPr>
          <a:lstStyle/>
          <a:p>
            <a:pPr algn="l">
              <a:lnSpc>
                <a:spcPts val="5624"/>
              </a:lnSpc>
            </a:pPr>
            <a:r>
              <a:rPr lang="en-US" sz="4017">
                <a:solidFill>
                  <a:srgbClr val="FFD98E"/>
                </a:solidFill>
                <a:latin typeface="Bobby Jones"/>
                <a:ea typeface="Bobby Jones"/>
                <a:cs typeface="Bobby Jones"/>
                <a:sym typeface="Bobby Jones"/>
              </a:rPr>
              <a:t>1. Completeness:</a:t>
            </a:r>
          </a:p>
          <a:p>
            <a:pPr algn="ctr">
              <a:lnSpc>
                <a:spcPts val="4224"/>
              </a:lnSpc>
            </a:pPr>
            <a:r>
              <a:rPr lang="en-US" sz="3017">
                <a:solidFill>
                  <a:srgbClr val="FFFFFF"/>
                </a:solidFill>
                <a:latin typeface="Bobby Jones"/>
                <a:ea typeface="Bobby Jones"/>
                <a:cs typeface="Bobby Jones"/>
                <a:sym typeface="Bobby Jones"/>
              </a:rPr>
              <a:t>                  Yes, the algorithm is complete if the graph is finite and a path exists.</a:t>
            </a:r>
          </a:p>
          <a:p>
            <a:pPr algn="l">
              <a:lnSpc>
                <a:spcPts val="5624"/>
              </a:lnSpc>
            </a:pPr>
            <a:r>
              <a:rPr lang="en-US" sz="4017">
                <a:solidFill>
                  <a:srgbClr val="FFD98E"/>
                </a:solidFill>
                <a:latin typeface="Bobby Jones"/>
                <a:ea typeface="Bobby Jones"/>
                <a:cs typeface="Bobby Jones"/>
                <a:sym typeface="Bobby Jones"/>
              </a:rPr>
              <a:t>2. Optimality:</a:t>
            </a:r>
          </a:p>
          <a:p>
            <a:pPr algn="ctr">
              <a:lnSpc>
                <a:spcPts val="4224"/>
              </a:lnSpc>
            </a:pPr>
            <a:r>
              <a:rPr lang="en-US" sz="3017">
                <a:solidFill>
                  <a:srgbClr val="FFFFFF"/>
                </a:solidFill>
                <a:latin typeface="Bobby Jones"/>
                <a:ea typeface="Bobby Jones"/>
                <a:cs typeface="Bobby Jones"/>
                <a:sym typeface="Bobby Jones"/>
              </a:rPr>
              <a:t>Yes, optimal if both directions use BFS in unweighted graphs or UCS in weighted graphs.</a:t>
            </a:r>
          </a:p>
          <a:p>
            <a:pPr algn="l">
              <a:lnSpc>
                <a:spcPts val="5624"/>
              </a:lnSpc>
            </a:pPr>
            <a:r>
              <a:rPr lang="en-US" sz="4017">
                <a:solidFill>
                  <a:srgbClr val="FFD98E"/>
                </a:solidFill>
                <a:latin typeface="Bobby Jones"/>
                <a:ea typeface="Bobby Jones"/>
                <a:cs typeface="Bobby Jones"/>
                <a:sym typeface="Bobby Jones"/>
              </a:rPr>
              <a:t>3. The time complexity</a:t>
            </a:r>
            <a:r>
              <a:rPr lang="en-US" sz="4017">
                <a:solidFill>
                  <a:srgbClr val="FFFFFF"/>
                </a:solidFill>
                <a:latin typeface="Bobby Jones"/>
                <a:ea typeface="Bobby Jones"/>
                <a:cs typeface="Bobby Jones"/>
                <a:sym typeface="Bobby Jones"/>
              </a:rPr>
              <a:t> of bidirectional search is </a:t>
            </a:r>
            <a:r>
              <a:rPr lang="en-US" sz="4017">
                <a:solidFill>
                  <a:srgbClr val="FFD98E"/>
                </a:solidFill>
                <a:latin typeface="Bobby Jones"/>
                <a:ea typeface="Bobby Jones"/>
                <a:cs typeface="Bobby Jones"/>
                <a:sym typeface="Bobby Jones"/>
              </a:rPr>
              <a:t>O(b^d/2) </a:t>
            </a:r>
          </a:p>
          <a:p>
            <a:pPr algn="l">
              <a:lnSpc>
                <a:spcPts val="4224"/>
              </a:lnSpc>
            </a:pPr>
            <a:r>
              <a:rPr lang="en-US" sz="3017">
                <a:solidFill>
                  <a:srgbClr val="FFFFFF"/>
                </a:solidFill>
                <a:latin typeface="Bobby Jones"/>
                <a:ea typeface="Bobby Jones"/>
                <a:cs typeface="Bobby Jones"/>
                <a:sym typeface="Bobby Jones"/>
              </a:rPr>
              <a:t>b = branching factor</a:t>
            </a:r>
          </a:p>
          <a:p>
            <a:pPr algn="l">
              <a:lnSpc>
                <a:spcPts val="4224"/>
              </a:lnSpc>
            </a:pPr>
            <a:r>
              <a:rPr lang="en-US" sz="3017">
                <a:solidFill>
                  <a:srgbClr val="FFFFFF"/>
                </a:solidFill>
                <a:latin typeface="Bobby Jones"/>
                <a:ea typeface="Bobby Jones"/>
                <a:cs typeface="Bobby Jones"/>
                <a:sym typeface="Bobby Jones"/>
              </a:rPr>
              <a:t>d = depth of the solution</a:t>
            </a:r>
          </a:p>
          <a:p>
            <a:pPr algn="l">
              <a:lnSpc>
                <a:spcPts val="5624"/>
              </a:lnSpc>
            </a:pPr>
            <a:r>
              <a:rPr lang="en-US" sz="4017">
                <a:solidFill>
                  <a:srgbClr val="FFD98E"/>
                </a:solidFill>
                <a:latin typeface="Bobby Jones"/>
                <a:ea typeface="Bobby Jones"/>
                <a:cs typeface="Bobby Jones"/>
                <a:sym typeface="Bobby Jones"/>
              </a:rPr>
              <a:t>4. The space complexity</a:t>
            </a:r>
            <a:r>
              <a:rPr lang="en-US" sz="4017">
                <a:solidFill>
                  <a:srgbClr val="FFFFFF"/>
                </a:solidFill>
                <a:latin typeface="Bobby Jones"/>
                <a:ea typeface="Bobby Jones"/>
                <a:cs typeface="Bobby Jones"/>
                <a:sym typeface="Bobby Jones"/>
              </a:rPr>
              <a:t> of bidirectional search is also </a:t>
            </a:r>
            <a:r>
              <a:rPr lang="en-US" sz="4017">
                <a:solidFill>
                  <a:srgbClr val="FFD98E"/>
                </a:solidFill>
                <a:latin typeface="Bobby Jones"/>
                <a:ea typeface="Bobby Jones"/>
                <a:cs typeface="Bobby Jones"/>
                <a:sym typeface="Bobby Jones"/>
              </a:rPr>
              <a:t>O(b^d/2)</a:t>
            </a:r>
            <a:r>
              <a:rPr lang="en-US" sz="4017">
                <a:solidFill>
                  <a:srgbClr val="FFFFFF"/>
                </a:solidFill>
                <a:latin typeface="Bobby Jones"/>
                <a:ea typeface="Bobby Jones"/>
                <a:cs typeface="Bobby Jones"/>
                <a:sym typeface="Bobby Jones"/>
              </a:rPr>
              <a:t>.</a:t>
            </a:r>
          </a:p>
          <a:p>
            <a:pPr algn="ctr">
              <a:lnSpc>
                <a:spcPts val="4224"/>
              </a:lnSpc>
            </a:pPr>
            <a:endParaRPr lang="en-US" sz="4017">
              <a:solidFill>
                <a:srgbClr val="FFFFFF"/>
              </a:solidFill>
              <a:latin typeface="Bobby Jones"/>
              <a:ea typeface="Bobby Jones"/>
              <a:cs typeface="Bobby Jones"/>
              <a:sym typeface="Bobby Jones"/>
            </a:endParaRPr>
          </a:p>
          <a:p>
            <a:pPr algn="ctr">
              <a:lnSpc>
                <a:spcPts val="2900"/>
              </a:lnSpc>
              <a:spcBef>
                <a:spcPct val="0"/>
              </a:spcBef>
            </a:pPr>
            <a:endParaRPr lang="en-US" sz="4017">
              <a:solidFill>
                <a:srgbClr val="FFFFFF"/>
              </a:solidFill>
              <a:latin typeface="Bobby Jones"/>
              <a:ea typeface="Bobby Jones"/>
              <a:cs typeface="Bobby Jones"/>
              <a:sym typeface="Bobby Jones"/>
            </a:endParaRPr>
          </a:p>
        </p:txBody>
      </p:sp>
      <p:sp>
        <p:nvSpPr>
          <p:cNvPr id="7" name="Freeform 7"/>
          <p:cNvSpPr/>
          <p:nvPr/>
        </p:nvSpPr>
        <p:spPr>
          <a:xfrm rot="-1293927">
            <a:off x="5526666" y="285322"/>
            <a:ext cx="940734" cy="888994"/>
          </a:xfrm>
          <a:custGeom>
            <a:avLst/>
            <a:gdLst/>
            <a:ahLst/>
            <a:cxnLst/>
            <a:rect l="l" t="t" r="r" b="b"/>
            <a:pathLst>
              <a:path w="940734" h="888994">
                <a:moveTo>
                  <a:pt x="0" y="0"/>
                </a:moveTo>
                <a:lnTo>
                  <a:pt x="940735" y="0"/>
                </a:lnTo>
                <a:lnTo>
                  <a:pt x="940735" y="888993"/>
                </a:lnTo>
                <a:lnTo>
                  <a:pt x="0" y="888993"/>
                </a:lnTo>
                <a:lnTo>
                  <a:pt x="0" y="0"/>
                </a:lnTo>
                <a:close/>
              </a:path>
            </a:pathLst>
          </a:custGeom>
          <a:blipFill>
            <a:blip r:embed="rId4"/>
            <a:stretch>
              <a:fillRect/>
            </a:stretch>
          </a:blipFill>
        </p:spPr>
        <p:txBody>
          <a:bodyPr/>
          <a:lstStyle/>
          <a:p>
            <a:endParaRPr lang="en-US"/>
          </a:p>
        </p:txBody>
      </p:sp>
      <p:sp>
        <p:nvSpPr>
          <p:cNvPr id="8" name="Freeform 8"/>
          <p:cNvSpPr/>
          <p:nvPr/>
        </p:nvSpPr>
        <p:spPr>
          <a:xfrm rot="1067195">
            <a:off x="11705912" y="1151138"/>
            <a:ext cx="940734" cy="888994"/>
          </a:xfrm>
          <a:custGeom>
            <a:avLst/>
            <a:gdLst/>
            <a:ahLst/>
            <a:cxnLst/>
            <a:rect l="l" t="t" r="r" b="b"/>
            <a:pathLst>
              <a:path w="940734" h="888994">
                <a:moveTo>
                  <a:pt x="0" y="0"/>
                </a:moveTo>
                <a:lnTo>
                  <a:pt x="940734" y="0"/>
                </a:lnTo>
                <a:lnTo>
                  <a:pt x="940734" y="888993"/>
                </a:lnTo>
                <a:lnTo>
                  <a:pt x="0" y="888993"/>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5764538" y="127118"/>
            <a:ext cx="6758923" cy="1779678"/>
          </a:xfrm>
          <a:prstGeom prst="rect">
            <a:avLst/>
          </a:prstGeom>
        </p:spPr>
        <p:txBody>
          <a:bodyPr lIns="0" tIns="0" rIns="0" bIns="0" rtlCol="0" anchor="t">
            <a:spAutoFit/>
          </a:bodyPr>
          <a:lstStyle/>
          <a:p>
            <a:pPr algn="ctr">
              <a:lnSpc>
                <a:spcPts val="14257"/>
              </a:lnSpc>
              <a:spcBef>
                <a:spcPct val="0"/>
              </a:spcBef>
            </a:pPr>
            <a:r>
              <a:rPr lang="en-US" sz="10183">
                <a:solidFill>
                  <a:srgbClr val="CD9EFF"/>
                </a:solidFill>
                <a:latin typeface="Bobby Jones"/>
                <a:ea typeface="Bobby Jones"/>
                <a:cs typeface="Bobby Jones"/>
                <a:sym typeface="Bobby Jones"/>
              </a:rPr>
              <a:t>Evaluation</a:t>
            </a:r>
          </a:p>
        </p:txBody>
      </p:sp>
      <p:sp>
        <p:nvSpPr>
          <p:cNvPr id="10" name="TextBox 10"/>
          <p:cNvSpPr txBox="1"/>
          <p:nvPr/>
        </p:nvSpPr>
        <p:spPr>
          <a:xfrm>
            <a:off x="3520465" y="7641201"/>
            <a:ext cx="11247069" cy="1617099"/>
          </a:xfrm>
          <a:prstGeom prst="rect">
            <a:avLst/>
          </a:prstGeom>
        </p:spPr>
        <p:txBody>
          <a:bodyPr lIns="0" tIns="0" rIns="0" bIns="0" rtlCol="0" anchor="t">
            <a:spAutoFit/>
          </a:bodyPr>
          <a:lstStyle/>
          <a:p>
            <a:pPr algn="ctr">
              <a:lnSpc>
                <a:spcPts val="4318"/>
              </a:lnSpc>
              <a:spcBef>
                <a:spcPct val="0"/>
              </a:spcBef>
            </a:pPr>
            <a:r>
              <a:rPr lang="en-US" sz="3084">
                <a:solidFill>
                  <a:srgbClr val="FFFFFF"/>
                </a:solidFill>
                <a:latin typeface="Bobby Jones"/>
                <a:ea typeface="Bobby Jones"/>
                <a:cs typeface="Bobby Jones"/>
                <a:sym typeface="Bobby Jones"/>
              </a:rPr>
              <a:t>Memory usage is higher due to storing two frontiers and visited sets, but still significantly more efficient overall in many scenarios.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028700"/>
            <a:ext cx="16230600" cy="8229600"/>
            <a:chOff x="0" y="0"/>
            <a:chExt cx="4555776" cy="2309971"/>
          </a:xfrm>
        </p:grpSpPr>
        <p:sp>
          <p:nvSpPr>
            <p:cNvPr id="4" name="Freeform 4"/>
            <p:cNvSpPr/>
            <p:nvPr/>
          </p:nvSpPr>
          <p:spPr>
            <a:xfrm>
              <a:off x="0" y="0"/>
              <a:ext cx="4555776" cy="2309971"/>
            </a:xfrm>
            <a:custGeom>
              <a:avLst/>
              <a:gdLst/>
              <a:ahLst/>
              <a:cxnLst/>
              <a:rect l="l" t="t" r="r" b="b"/>
              <a:pathLst>
                <a:path w="4555776" h="2309971">
                  <a:moveTo>
                    <a:pt x="28620" y="0"/>
                  </a:moveTo>
                  <a:lnTo>
                    <a:pt x="4527157" y="0"/>
                  </a:lnTo>
                  <a:cubicBezTo>
                    <a:pt x="4542963" y="0"/>
                    <a:pt x="4555776" y="12813"/>
                    <a:pt x="4555776" y="28620"/>
                  </a:cubicBezTo>
                  <a:lnTo>
                    <a:pt x="4555776" y="2281351"/>
                  </a:lnTo>
                  <a:cubicBezTo>
                    <a:pt x="4555776" y="2297157"/>
                    <a:pt x="4542963" y="2309971"/>
                    <a:pt x="4527157" y="2309971"/>
                  </a:cubicBezTo>
                  <a:lnTo>
                    <a:pt x="28620" y="2309971"/>
                  </a:lnTo>
                  <a:cubicBezTo>
                    <a:pt x="12813" y="2309971"/>
                    <a:pt x="0" y="2297157"/>
                    <a:pt x="0" y="2281351"/>
                  </a:cubicBezTo>
                  <a:lnTo>
                    <a:pt x="0" y="28620"/>
                  </a:lnTo>
                  <a:cubicBezTo>
                    <a:pt x="0" y="12813"/>
                    <a:pt x="12813" y="0"/>
                    <a:pt x="28620"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5" name="TextBox 5"/>
            <p:cNvSpPr txBox="1"/>
            <p:nvPr/>
          </p:nvSpPr>
          <p:spPr>
            <a:xfrm>
              <a:off x="0" y="-38100"/>
              <a:ext cx="4555776" cy="23480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439353" y="3799810"/>
            <a:ext cx="13409295" cy="2382580"/>
          </a:xfrm>
          <a:prstGeom prst="rect">
            <a:avLst/>
          </a:prstGeom>
        </p:spPr>
        <p:txBody>
          <a:bodyPr lIns="0" tIns="0" rIns="0" bIns="0" rtlCol="0" anchor="t">
            <a:spAutoFit/>
          </a:bodyPr>
          <a:lstStyle/>
          <a:p>
            <a:pPr algn="ctr">
              <a:lnSpc>
                <a:spcPts val="19120"/>
              </a:lnSpc>
              <a:spcBef>
                <a:spcPct val="0"/>
              </a:spcBef>
            </a:pPr>
            <a:r>
              <a:rPr lang="en-US" sz="13657">
                <a:solidFill>
                  <a:srgbClr val="FFFFFF"/>
                </a:solidFill>
                <a:latin typeface="Bobby Jones"/>
                <a:ea typeface="Bobby Jones"/>
                <a:cs typeface="Bobby Jones"/>
                <a:sym typeface="Bobby Jones"/>
              </a:rPr>
              <a:t>Real Life Example</a:t>
            </a:r>
          </a:p>
        </p:txBody>
      </p:sp>
      <p:sp>
        <p:nvSpPr>
          <p:cNvPr id="7" name="Freeform 7"/>
          <p:cNvSpPr/>
          <p:nvPr/>
        </p:nvSpPr>
        <p:spPr>
          <a:xfrm rot="-1145642">
            <a:off x="-1637683" y="6605249"/>
            <a:ext cx="5332766" cy="5306102"/>
          </a:xfrm>
          <a:custGeom>
            <a:avLst/>
            <a:gdLst/>
            <a:ahLst/>
            <a:cxnLst/>
            <a:rect l="l" t="t" r="r" b="b"/>
            <a:pathLst>
              <a:path w="5332766" h="5306102">
                <a:moveTo>
                  <a:pt x="0" y="0"/>
                </a:moveTo>
                <a:lnTo>
                  <a:pt x="5332766" y="0"/>
                </a:lnTo>
                <a:lnTo>
                  <a:pt x="5332766" y="5306102"/>
                </a:lnTo>
                <a:lnTo>
                  <a:pt x="0" y="5306102"/>
                </a:lnTo>
                <a:lnTo>
                  <a:pt x="0" y="0"/>
                </a:lnTo>
                <a:close/>
              </a:path>
            </a:pathLst>
          </a:custGeom>
          <a:blipFill>
            <a:blip r:embed="rId4"/>
            <a:stretch>
              <a:fillRect/>
            </a:stretch>
          </a:blipFill>
        </p:spPr>
        <p:txBody>
          <a:bodyPr/>
          <a:lstStyle/>
          <a:p>
            <a:endParaRPr lang="en-US"/>
          </a:p>
        </p:txBody>
      </p:sp>
      <p:sp>
        <p:nvSpPr>
          <p:cNvPr id="8" name="Freeform 8"/>
          <p:cNvSpPr/>
          <p:nvPr/>
        </p:nvSpPr>
        <p:spPr>
          <a:xfrm>
            <a:off x="14817561" y="1028700"/>
            <a:ext cx="2441739" cy="2441739"/>
          </a:xfrm>
          <a:custGeom>
            <a:avLst/>
            <a:gdLst/>
            <a:ahLst/>
            <a:cxnLst/>
            <a:rect l="l" t="t" r="r" b="b"/>
            <a:pathLst>
              <a:path w="2441739" h="2441739">
                <a:moveTo>
                  <a:pt x="0" y="0"/>
                </a:moveTo>
                <a:lnTo>
                  <a:pt x="2441739" y="0"/>
                </a:lnTo>
                <a:lnTo>
                  <a:pt x="2441739" y="2441739"/>
                </a:lnTo>
                <a:lnTo>
                  <a:pt x="0" y="2441739"/>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028700"/>
            <a:ext cx="16230600" cy="8229600"/>
            <a:chOff x="0" y="0"/>
            <a:chExt cx="4555776" cy="2309971"/>
          </a:xfrm>
        </p:grpSpPr>
        <p:sp>
          <p:nvSpPr>
            <p:cNvPr id="4" name="Freeform 4"/>
            <p:cNvSpPr/>
            <p:nvPr/>
          </p:nvSpPr>
          <p:spPr>
            <a:xfrm>
              <a:off x="0" y="0"/>
              <a:ext cx="4555776" cy="2309971"/>
            </a:xfrm>
            <a:custGeom>
              <a:avLst/>
              <a:gdLst/>
              <a:ahLst/>
              <a:cxnLst/>
              <a:rect l="l" t="t" r="r" b="b"/>
              <a:pathLst>
                <a:path w="4555776" h="2309971">
                  <a:moveTo>
                    <a:pt x="28620" y="0"/>
                  </a:moveTo>
                  <a:lnTo>
                    <a:pt x="4527157" y="0"/>
                  </a:lnTo>
                  <a:cubicBezTo>
                    <a:pt x="4542963" y="0"/>
                    <a:pt x="4555776" y="12813"/>
                    <a:pt x="4555776" y="28620"/>
                  </a:cubicBezTo>
                  <a:lnTo>
                    <a:pt x="4555776" y="2281351"/>
                  </a:lnTo>
                  <a:cubicBezTo>
                    <a:pt x="4555776" y="2297157"/>
                    <a:pt x="4542963" y="2309971"/>
                    <a:pt x="4527157" y="2309971"/>
                  </a:cubicBezTo>
                  <a:lnTo>
                    <a:pt x="28620" y="2309971"/>
                  </a:lnTo>
                  <a:cubicBezTo>
                    <a:pt x="12813" y="2309971"/>
                    <a:pt x="0" y="2297157"/>
                    <a:pt x="0" y="2281351"/>
                  </a:cubicBezTo>
                  <a:lnTo>
                    <a:pt x="0" y="28620"/>
                  </a:lnTo>
                  <a:cubicBezTo>
                    <a:pt x="0" y="12813"/>
                    <a:pt x="12813" y="0"/>
                    <a:pt x="28620"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5" name="TextBox 5"/>
            <p:cNvSpPr txBox="1"/>
            <p:nvPr/>
          </p:nvSpPr>
          <p:spPr>
            <a:xfrm>
              <a:off x="0" y="-38100"/>
              <a:ext cx="4555776" cy="23480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67618" y="1438084"/>
            <a:ext cx="14786148" cy="7677820"/>
          </a:xfrm>
          <a:prstGeom prst="rect">
            <a:avLst/>
          </a:prstGeom>
        </p:spPr>
        <p:txBody>
          <a:bodyPr lIns="0" tIns="0" rIns="0" bIns="0" rtlCol="0" anchor="t">
            <a:spAutoFit/>
          </a:bodyPr>
          <a:lstStyle/>
          <a:p>
            <a:pPr algn="ctr">
              <a:lnSpc>
                <a:spcPts val="11601"/>
              </a:lnSpc>
            </a:pPr>
            <a:endParaRPr/>
          </a:p>
          <a:p>
            <a:pPr algn="ctr">
              <a:lnSpc>
                <a:spcPts val="5401"/>
              </a:lnSpc>
            </a:pPr>
            <a:r>
              <a:rPr lang="en-US" sz="3485">
                <a:solidFill>
                  <a:srgbClr val="FFFFFF"/>
                </a:solidFill>
                <a:latin typeface="Bobby Jones"/>
                <a:ea typeface="Bobby Jones"/>
                <a:cs typeface="Bobby Jones"/>
                <a:sym typeface="Bobby Jones"/>
              </a:rPr>
              <a:t>A common real-world use case of bidirectional search is in Google Maps or other GPS-based routing systems. When calculating the shortest driving route from your current location to a distant destination, bidirectional search can optimize performance by exploring the road network from both ends (start and goal). This significantly reduces the time and memory needed to find the optimal path, especially in large cities with complex road systems.</a:t>
            </a:r>
          </a:p>
          <a:p>
            <a:pPr algn="ctr">
              <a:lnSpc>
                <a:spcPts val="11601"/>
              </a:lnSpc>
            </a:pPr>
            <a:endParaRPr lang="en-US" sz="3485">
              <a:solidFill>
                <a:srgbClr val="FFFFFF"/>
              </a:solidFill>
              <a:latin typeface="Bobby Jones"/>
              <a:ea typeface="Bobby Jones"/>
              <a:cs typeface="Bobby Jones"/>
              <a:sym typeface="Bobby Jones"/>
            </a:endParaRPr>
          </a:p>
        </p:txBody>
      </p:sp>
      <p:sp>
        <p:nvSpPr>
          <p:cNvPr id="7" name="Freeform 7"/>
          <p:cNvSpPr/>
          <p:nvPr/>
        </p:nvSpPr>
        <p:spPr>
          <a:xfrm>
            <a:off x="446749" y="0"/>
            <a:ext cx="2441739" cy="2441739"/>
          </a:xfrm>
          <a:custGeom>
            <a:avLst/>
            <a:gdLst/>
            <a:ahLst/>
            <a:cxnLst/>
            <a:rect l="l" t="t" r="r" b="b"/>
            <a:pathLst>
              <a:path w="2441739" h="2441739">
                <a:moveTo>
                  <a:pt x="0" y="0"/>
                </a:moveTo>
                <a:lnTo>
                  <a:pt x="2441739" y="0"/>
                </a:lnTo>
                <a:lnTo>
                  <a:pt x="2441739" y="2441739"/>
                </a:lnTo>
                <a:lnTo>
                  <a:pt x="0" y="2441739"/>
                </a:lnTo>
                <a:lnTo>
                  <a:pt x="0" y="0"/>
                </a:lnTo>
                <a:close/>
              </a:path>
            </a:pathLst>
          </a:custGeom>
          <a:blipFill>
            <a:blip r:embed="rId4"/>
            <a:stretch>
              <a:fillRect/>
            </a:stretch>
          </a:blipFill>
        </p:spPr>
        <p:txBody>
          <a:bodyPr/>
          <a:lstStyle/>
          <a:p>
            <a:endParaRPr lang="en-US"/>
          </a:p>
        </p:txBody>
      </p:sp>
      <p:sp>
        <p:nvSpPr>
          <p:cNvPr id="8" name="Freeform 8"/>
          <p:cNvSpPr/>
          <p:nvPr/>
        </p:nvSpPr>
        <p:spPr>
          <a:xfrm>
            <a:off x="13668195" y="6514923"/>
            <a:ext cx="4619805" cy="4619805"/>
          </a:xfrm>
          <a:custGeom>
            <a:avLst/>
            <a:gdLst/>
            <a:ahLst/>
            <a:cxnLst/>
            <a:rect l="l" t="t" r="r" b="b"/>
            <a:pathLst>
              <a:path w="4619805" h="4619805">
                <a:moveTo>
                  <a:pt x="0" y="0"/>
                </a:moveTo>
                <a:lnTo>
                  <a:pt x="4619805" y="0"/>
                </a:lnTo>
                <a:lnTo>
                  <a:pt x="4619805" y="4619805"/>
                </a:lnTo>
                <a:lnTo>
                  <a:pt x="0" y="4619805"/>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352932"/>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4196893"/>
            <a:ext cx="7791166" cy="5360192"/>
            <a:chOff x="0" y="0"/>
            <a:chExt cx="2186907" cy="1504555"/>
          </a:xfrm>
        </p:grpSpPr>
        <p:sp>
          <p:nvSpPr>
            <p:cNvPr id="4" name="Freeform 4"/>
            <p:cNvSpPr/>
            <p:nvPr/>
          </p:nvSpPr>
          <p:spPr>
            <a:xfrm>
              <a:off x="0" y="0"/>
              <a:ext cx="2186907" cy="1504555"/>
            </a:xfrm>
            <a:custGeom>
              <a:avLst/>
              <a:gdLst/>
              <a:ahLst/>
              <a:cxnLst/>
              <a:rect l="l" t="t" r="r" b="b"/>
              <a:pathLst>
                <a:path w="2186907" h="1504555">
                  <a:moveTo>
                    <a:pt x="59621" y="0"/>
                  </a:moveTo>
                  <a:lnTo>
                    <a:pt x="2127286" y="0"/>
                  </a:lnTo>
                  <a:cubicBezTo>
                    <a:pt x="2143098" y="0"/>
                    <a:pt x="2158263" y="6281"/>
                    <a:pt x="2169444" y="17463"/>
                  </a:cubicBezTo>
                  <a:cubicBezTo>
                    <a:pt x="2180625" y="28644"/>
                    <a:pt x="2186907" y="43808"/>
                    <a:pt x="2186907" y="59621"/>
                  </a:cubicBezTo>
                  <a:lnTo>
                    <a:pt x="2186907" y="1444934"/>
                  </a:lnTo>
                  <a:cubicBezTo>
                    <a:pt x="2186907" y="1460747"/>
                    <a:pt x="2180625" y="1475912"/>
                    <a:pt x="2169444" y="1487093"/>
                  </a:cubicBezTo>
                  <a:cubicBezTo>
                    <a:pt x="2158263" y="1498274"/>
                    <a:pt x="2143098" y="1504555"/>
                    <a:pt x="2127286" y="1504555"/>
                  </a:cubicBezTo>
                  <a:lnTo>
                    <a:pt x="59621" y="1504555"/>
                  </a:lnTo>
                  <a:cubicBezTo>
                    <a:pt x="26693" y="1504555"/>
                    <a:pt x="0" y="1477862"/>
                    <a:pt x="0" y="1444934"/>
                  </a:cubicBezTo>
                  <a:lnTo>
                    <a:pt x="0" y="59621"/>
                  </a:lnTo>
                  <a:cubicBezTo>
                    <a:pt x="0" y="43808"/>
                    <a:pt x="6281" y="28644"/>
                    <a:pt x="17463" y="17463"/>
                  </a:cubicBezTo>
                  <a:cubicBezTo>
                    <a:pt x="28644" y="6281"/>
                    <a:pt x="43808" y="0"/>
                    <a:pt x="59621"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5" name="TextBox 5"/>
            <p:cNvSpPr txBox="1"/>
            <p:nvPr/>
          </p:nvSpPr>
          <p:spPr>
            <a:xfrm>
              <a:off x="0" y="-38100"/>
              <a:ext cx="2186907" cy="154265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468134" y="4196893"/>
            <a:ext cx="7791166" cy="5360192"/>
            <a:chOff x="0" y="0"/>
            <a:chExt cx="2186907" cy="1504555"/>
          </a:xfrm>
        </p:grpSpPr>
        <p:sp>
          <p:nvSpPr>
            <p:cNvPr id="7" name="Freeform 7"/>
            <p:cNvSpPr/>
            <p:nvPr/>
          </p:nvSpPr>
          <p:spPr>
            <a:xfrm>
              <a:off x="0" y="0"/>
              <a:ext cx="2186907" cy="1504555"/>
            </a:xfrm>
            <a:custGeom>
              <a:avLst/>
              <a:gdLst/>
              <a:ahLst/>
              <a:cxnLst/>
              <a:rect l="l" t="t" r="r" b="b"/>
              <a:pathLst>
                <a:path w="2186907" h="1504555">
                  <a:moveTo>
                    <a:pt x="59621" y="0"/>
                  </a:moveTo>
                  <a:lnTo>
                    <a:pt x="2127286" y="0"/>
                  </a:lnTo>
                  <a:cubicBezTo>
                    <a:pt x="2143098" y="0"/>
                    <a:pt x="2158263" y="6281"/>
                    <a:pt x="2169444" y="17463"/>
                  </a:cubicBezTo>
                  <a:cubicBezTo>
                    <a:pt x="2180625" y="28644"/>
                    <a:pt x="2186907" y="43808"/>
                    <a:pt x="2186907" y="59621"/>
                  </a:cubicBezTo>
                  <a:lnTo>
                    <a:pt x="2186907" y="1444934"/>
                  </a:lnTo>
                  <a:cubicBezTo>
                    <a:pt x="2186907" y="1460747"/>
                    <a:pt x="2180625" y="1475912"/>
                    <a:pt x="2169444" y="1487093"/>
                  </a:cubicBezTo>
                  <a:cubicBezTo>
                    <a:pt x="2158263" y="1498274"/>
                    <a:pt x="2143098" y="1504555"/>
                    <a:pt x="2127286" y="1504555"/>
                  </a:cubicBezTo>
                  <a:lnTo>
                    <a:pt x="59621" y="1504555"/>
                  </a:lnTo>
                  <a:cubicBezTo>
                    <a:pt x="26693" y="1504555"/>
                    <a:pt x="0" y="1477862"/>
                    <a:pt x="0" y="1444934"/>
                  </a:cubicBezTo>
                  <a:lnTo>
                    <a:pt x="0" y="59621"/>
                  </a:lnTo>
                  <a:cubicBezTo>
                    <a:pt x="0" y="43808"/>
                    <a:pt x="6281" y="28644"/>
                    <a:pt x="17463" y="17463"/>
                  </a:cubicBezTo>
                  <a:cubicBezTo>
                    <a:pt x="28644" y="6281"/>
                    <a:pt x="43808" y="0"/>
                    <a:pt x="59621"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8" name="TextBox 8"/>
            <p:cNvSpPr txBox="1"/>
            <p:nvPr/>
          </p:nvSpPr>
          <p:spPr>
            <a:xfrm>
              <a:off x="0" y="-38100"/>
              <a:ext cx="2186907" cy="154265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188752" y="1076685"/>
            <a:ext cx="1513706" cy="1513706"/>
          </a:xfrm>
          <a:custGeom>
            <a:avLst/>
            <a:gdLst/>
            <a:ahLst/>
            <a:cxnLst/>
            <a:rect l="l" t="t" r="r" b="b"/>
            <a:pathLst>
              <a:path w="1513706" h="1513706">
                <a:moveTo>
                  <a:pt x="0" y="0"/>
                </a:moveTo>
                <a:lnTo>
                  <a:pt x="1513706" y="0"/>
                </a:lnTo>
                <a:lnTo>
                  <a:pt x="1513706" y="1513705"/>
                </a:lnTo>
                <a:lnTo>
                  <a:pt x="0" y="1513705"/>
                </a:lnTo>
                <a:lnTo>
                  <a:pt x="0" y="0"/>
                </a:lnTo>
                <a:close/>
              </a:path>
            </a:pathLst>
          </a:custGeom>
          <a:blipFill>
            <a:blip r:embed="rId4"/>
            <a:stretch>
              <a:fillRect/>
            </a:stretch>
          </a:blipFill>
        </p:spPr>
        <p:txBody>
          <a:bodyPr/>
          <a:lstStyle/>
          <a:p>
            <a:endParaRPr lang="en-US"/>
          </a:p>
        </p:txBody>
      </p:sp>
      <p:sp>
        <p:nvSpPr>
          <p:cNvPr id="10" name="Freeform 10"/>
          <p:cNvSpPr/>
          <p:nvPr/>
        </p:nvSpPr>
        <p:spPr>
          <a:xfrm>
            <a:off x="1659466" y="0"/>
            <a:ext cx="1461120" cy="1461120"/>
          </a:xfrm>
          <a:custGeom>
            <a:avLst/>
            <a:gdLst/>
            <a:ahLst/>
            <a:cxnLst/>
            <a:rect l="l" t="t" r="r" b="b"/>
            <a:pathLst>
              <a:path w="1461120" h="1461120">
                <a:moveTo>
                  <a:pt x="0" y="0"/>
                </a:moveTo>
                <a:lnTo>
                  <a:pt x="1461120" y="0"/>
                </a:lnTo>
                <a:lnTo>
                  <a:pt x="1461120" y="1461120"/>
                </a:lnTo>
                <a:lnTo>
                  <a:pt x="0" y="1461120"/>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2088686" y="555511"/>
            <a:ext cx="13867805" cy="1230209"/>
          </a:xfrm>
          <a:prstGeom prst="rect">
            <a:avLst/>
          </a:prstGeom>
        </p:spPr>
        <p:txBody>
          <a:bodyPr wrap="square" lIns="0" tIns="0" rIns="0" bIns="0" rtlCol="0" anchor="t">
            <a:spAutoFit/>
          </a:bodyPr>
          <a:lstStyle/>
          <a:p>
            <a:pPr algn="ctr">
              <a:lnSpc>
                <a:spcPts val="10478"/>
              </a:lnSpc>
              <a:spcBef>
                <a:spcPct val="0"/>
              </a:spcBef>
            </a:pPr>
            <a:r>
              <a:rPr lang="en-US" sz="7484" dirty="0">
                <a:solidFill>
                  <a:srgbClr val="CD9EFF"/>
                </a:solidFill>
                <a:latin typeface="Bobby Jones"/>
                <a:ea typeface="Bobby Jones"/>
                <a:cs typeface="Bobby Jones"/>
                <a:sym typeface="Bobby Jones"/>
              </a:rPr>
              <a:t>BIDIRECTIONAL SEARCH ALGORITHM</a:t>
            </a:r>
          </a:p>
        </p:txBody>
      </p:sp>
      <p:sp>
        <p:nvSpPr>
          <p:cNvPr id="12" name="TextBox 12"/>
          <p:cNvSpPr txBox="1"/>
          <p:nvPr/>
        </p:nvSpPr>
        <p:spPr>
          <a:xfrm>
            <a:off x="3657600" y="2187529"/>
            <a:ext cx="2248592" cy="1230209"/>
          </a:xfrm>
          <a:prstGeom prst="rect">
            <a:avLst/>
          </a:prstGeom>
        </p:spPr>
        <p:txBody>
          <a:bodyPr wrap="square" lIns="0" tIns="0" rIns="0" bIns="0" rtlCol="0" anchor="t">
            <a:spAutoFit/>
          </a:bodyPr>
          <a:lstStyle/>
          <a:p>
            <a:pPr algn="ctr">
              <a:lnSpc>
                <a:spcPts val="10478"/>
              </a:lnSpc>
              <a:spcBef>
                <a:spcPct val="0"/>
              </a:spcBef>
            </a:pPr>
            <a:r>
              <a:rPr lang="en-US" sz="7484" dirty="0">
                <a:solidFill>
                  <a:srgbClr val="FFD98E"/>
                </a:solidFill>
                <a:latin typeface="Bobby Jones"/>
                <a:ea typeface="Bobby Jones"/>
                <a:cs typeface="Bobby Jones"/>
                <a:sym typeface="Bobby Jones"/>
              </a:rPr>
              <a:t>PROS</a:t>
            </a:r>
          </a:p>
        </p:txBody>
      </p:sp>
      <p:sp>
        <p:nvSpPr>
          <p:cNvPr id="13" name="TextBox 13"/>
          <p:cNvSpPr txBox="1"/>
          <p:nvPr/>
        </p:nvSpPr>
        <p:spPr>
          <a:xfrm>
            <a:off x="11614495" y="2143699"/>
            <a:ext cx="2510946" cy="1230209"/>
          </a:xfrm>
          <a:prstGeom prst="rect">
            <a:avLst/>
          </a:prstGeom>
        </p:spPr>
        <p:txBody>
          <a:bodyPr wrap="square" lIns="0" tIns="0" rIns="0" bIns="0" rtlCol="0" anchor="t">
            <a:spAutoFit/>
          </a:bodyPr>
          <a:lstStyle/>
          <a:p>
            <a:pPr algn="ctr">
              <a:lnSpc>
                <a:spcPts val="10478"/>
              </a:lnSpc>
              <a:spcBef>
                <a:spcPct val="0"/>
              </a:spcBef>
            </a:pPr>
            <a:r>
              <a:rPr lang="en-US" sz="7484" dirty="0">
                <a:solidFill>
                  <a:srgbClr val="FFD98E"/>
                </a:solidFill>
                <a:latin typeface="Bobby Jones"/>
                <a:ea typeface="Bobby Jones"/>
                <a:cs typeface="Bobby Jones"/>
                <a:sym typeface="Bobby Jones"/>
              </a:rPr>
              <a:t>CONS</a:t>
            </a:r>
          </a:p>
        </p:txBody>
      </p:sp>
      <p:sp>
        <p:nvSpPr>
          <p:cNvPr id="14" name="TextBox 14"/>
          <p:cNvSpPr txBox="1"/>
          <p:nvPr/>
        </p:nvSpPr>
        <p:spPr>
          <a:xfrm>
            <a:off x="1028700" y="4527921"/>
            <a:ext cx="7727751" cy="5229809"/>
          </a:xfrm>
          <a:prstGeom prst="rect">
            <a:avLst/>
          </a:prstGeom>
        </p:spPr>
        <p:txBody>
          <a:bodyPr lIns="0" tIns="0" rIns="0" bIns="0" rtlCol="0" anchor="t">
            <a:spAutoFit/>
          </a:bodyPr>
          <a:lstStyle/>
          <a:p>
            <a:pPr marL="752341" lvl="1" indent="-376170" algn="l">
              <a:lnSpc>
                <a:spcPts val="5227"/>
              </a:lnSpc>
              <a:buFont typeface="Arial"/>
              <a:buChar char="•"/>
            </a:pPr>
            <a:r>
              <a:rPr lang="en-US" sz="3484">
                <a:solidFill>
                  <a:srgbClr val="FFFFFF"/>
                </a:solidFill>
                <a:latin typeface="Bobby Jones"/>
                <a:ea typeface="Bobby Jones"/>
                <a:cs typeface="Bobby Jones"/>
                <a:sym typeface="Bobby Jones"/>
              </a:rPr>
              <a:t>Reduces search time drastically.</a:t>
            </a:r>
          </a:p>
          <a:p>
            <a:pPr marL="752341" lvl="1" indent="-376170" algn="l">
              <a:lnSpc>
                <a:spcPts val="5227"/>
              </a:lnSpc>
              <a:buFont typeface="Arial"/>
              <a:buChar char="•"/>
            </a:pPr>
            <a:r>
              <a:rPr lang="en-US" sz="3484">
                <a:solidFill>
                  <a:srgbClr val="FFFFFF"/>
                </a:solidFill>
                <a:latin typeface="Bobby Jones"/>
                <a:ea typeface="Bobby Jones"/>
                <a:cs typeface="Bobby Jones"/>
                <a:sym typeface="Bobby Jones"/>
              </a:rPr>
              <a:t>More efficient in sparse graphs with large branching factors.</a:t>
            </a:r>
          </a:p>
          <a:p>
            <a:pPr marL="752341" lvl="1" indent="-376170" algn="l">
              <a:lnSpc>
                <a:spcPts val="5227"/>
              </a:lnSpc>
              <a:buFont typeface="Arial"/>
              <a:buChar char="•"/>
            </a:pPr>
            <a:r>
              <a:rPr lang="en-US" sz="3484">
                <a:solidFill>
                  <a:srgbClr val="FFFFFF"/>
                </a:solidFill>
                <a:latin typeface="Bobby Jones"/>
                <a:ea typeface="Bobby Jones"/>
                <a:cs typeface="Bobby Jones"/>
                <a:sym typeface="Bobby Jones"/>
              </a:rPr>
              <a:t>It often requires less memory than traditional algorithms like BFS, especially in densely connected graphs or large search spaces.</a:t>
            </a:r>
          </a:p>
          <a:p>
            <a:pPr algn="l">
              <a:lnSpc>
                <a:spcPts val="5227"/>
              </a:lnSpc>
            </a:pPr>
            <a:endParaRPr lang="en-US" sz="3484">
              <a:solidFill>
                <a:srgbClr val="FFFFFF"/>
              </a:solidFill>
              <a:latin typeface="Bobby Jones"/>
              <a:ea typeface="Bobby Jones"/>
              <a:cs typeface="Bobby Jones"/>
              <a:sym typeface="Bobby Jones"/>
            </a:endParaRPr>
          </a:p>
        </p:txBody>
      </p:sp>
      <p:sp>
        <p:nvSpPr>
          <p:cNvPr id="15" name="TextBox 15"/>
          <p:cNvSpPr txBox="1"/>
          <p:nvPr/>
        </p:nvSpPr>
        <p:spPr>
          <a:xfrm>
            <a:off x="9380006" y="4508871"/>
            <a:ext cx="7879294" cy="4503378"/>
          </a:xfrm>
          <a:prstGeom prst="rect">
            <a:avLst/>
          </a:prstGeom>
        </p:spPr>
        <p:txBody>
          <a:bodyPr lIns="0" tIns="0" rIns="0" bIns="0" rtlCol="0" anchor="t">
            <a:spAutoFit/>
          </a:bodyPr>
          <a:lstStyle/>
          <a:p>
            <a:pPr marL="709162" lvl="1" indent="-354581" algn="l">
              <a:lnSpc>
                <a:spcPts val="5156"/>
              </a:lnSpc>
              <a:buFont typeface="Arial"/>
              <a:buChar char="•"/>
            </a:pPr>
            <a:r>
              <a:rPr lang="en-US" sz="3284">
                <a:solidFill>
                  <a:srgbClr val="FFFFFF"/>
                </a:solidFill>
                <a:latin typeface="Bobby Jones"/>
                <a:ea typeface="Bobby Jones"/>
                <a:cs typeface="Bobby Jones"/>
                <a:sym typeface="Bobby Jones"/>
              </a:rPr>
              <a:t>Requires the ability to reverse actions.</a:t>
            </a:r>
          </a:p>
          <a:p>
            <a:pPr marL="709162" lvl="1" indent="-354581" algn="l">
              <a:lnSpc>
                <a:spcPts val="5156"/>
              </a:lnSpc>
              <a:buFont typeface="Arial"/>
              <a:buChar char="•"/>
            </a:pPr>
            <a:r>
              <a:rPr lang="en-US" sz="3284">
                <a:solidFill>
                  <a:srgbClr val="FFFFFF"/>
                </a:solidFill>
                <a:latin typeface="Bobby Jones"/>
                <a:ea typeface="Bobby Jones"/>
                <a:cs typeface="Bobby Jones"/>
                <a:sym typeface="Bobby Jones"/>
              </a:rPr>
              <a:t> the user should be aware of the goal state</a:t>
            </a:r>
          </a:p>
          <a:p>
            <a:pPr marL="709162" lvl="1" indent="-354581" algn="l">
              <a:lnSpc>
                <a:spcPts val="5156"/>
              </a:lnSpc>
              <a:buFont typeface="Arial"/>
              <a:buChar char="•"/>
            </a:pPr>
            <a:r>
              <a:rPr lang="en-US" sz="3284">
                <a:solidFill>
                  <a:srgbClr val="FFFFFF"/>
                </a:solidFill>
                <a:latin typeface="Bobby Jones"/>
                <a:ea typeface="Bobby Jones"/>
                <a:cs typeface="Bobby Jones"/>
                <a:sym typeface="Bobby Jones"/>
              </a:rPr>
              <a:t>Implementation complexity increases with state comparison and path reconstruction.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grpSp>
        <p:nvGrpSpPr>
          <p:cNvPr id="2" name="Group 2"/>
          <p:cNvGrpSpPr/>
          <p:nvPr/>
        </p:nvGrpSpPr>
        <p:grpSpPr>
          <a:xfrm>
            <a:off x="882437" y="2076915"/>
            <a:ext cx="16376863" cy="7181385"/>
            <a:chOff x="0" y="0"/>
            <a:chExt cx="4596831" cy="2015747"/>
          </a:xfrm>
        </p:grpSpPr>
        <p:sp>
          <p:nvSpPr>
            <p:cNvPr id="3" name="Freeform 3"/>
            <p:cNvSpPr/>
            <p:nvPr/>
          </p:nvSpPr>
          <p:spPr>
            <a:xfrm>
              <a:off x="0" y="0"/>
              <a:ext cx="4596831" cy="2015747"/>
            </a:xfrm>
            <a:custGeom>
              <a:avLst/>
              <a:gdLst/>
              <a:ahLst/>
              <a:cxnLst/>
              <a:rect l="l" t="t" r="r" b="b"/>
              <a:pathLst>
                <a:path w="4596831" h="2015747">
                  <a:moveTo>
                    <a:pt x="28364" y="0"/>
                  </a:moveTo>
                  <a:lnTo>
                    <a:pt x="4568466" y="0"/>
                  </a:lnTo>
                  <a:cubicBezTo>
                    <a:pt x="4575989" y="0"/>
                    <a:pt x="4583204" y="2988"/>
                    <a:pt x="4588523" y="8308"/>
                  </a:cubicBezTo>
                  <a:cubicBezTo>
                    <a:pt x="4593842" y="13627"/>
                    <a:pt x="4596831" y="20841"/>
                    <a:pt x="4596831" y="28364"/>
                  </a:cubicBezTo>
                  <a:lnTo>
                    <a:pt x="4596831" y="1987383"/>
                  </a:lnTo>
                  <a:cubicBezTo>
                    <a:pt x="4596831" y="2003048"/>
                    <a:pt x="4584131" y="2015747"/>
                    <a:pt x="4568466" y="2015747"/>
                  </a:cubicBezTo>
                  <a:lnTo>
                    <a:pt x="28364" y="2015747"/>
                  </a:lnTo>
                  <a:cubicBezTo>
                    <a:pt x="20841" y="2015747"/>
                    <a:pt x="13627" y="2012759"/>
                    <a:pt x="8308" y="2007439"/>
                  </a:cubicBezTo>
                  <a:cubicBezTo>
                    <a:pt x="2988" y="2002120"/>
                    <a:pt x="0" y="1994906"/>
                    <a:pt x="0" y="1987383"/>
                  </a:cubicBezTo>
                  <a:lnTo>
                    <a:pt x="0" y="28364"/>
                  </a:lnTo>
                  <a:cubicBezTo>
                    <a:pt x="0" y="20841"/>
                    <a:pt x="2988" y="13627"/>
                    <a:pt x="8308" y="8308"/>
                  </a:cubicBezTo>
                  <a:cubicBezTo>
                    <a:pt x="13627" y="2988"/>
                    <a:pt x="20841" y="0"/>
                    <a:pt x="28364"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4" name="TextBox 4"/>
            <p:cNvSpPr txBox="1"/>
            <p:nvPr/>
          </p:nvSpPr>
          <p:spPr>
            <a:xfrm>
              <a:off x="0" y="-38100"/>
              <a:ext cx="4596831" cy="205384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2801488" y="2423890"/>
            <a:ext cx="896476" cy="932028"/>
            <a:chOff x="0" y="0"/>
            <a:chExt cx="1195301" cy="1242704"/>
          </a:xfrm>
        </p:grpSpPr>
        <p:grpSp>
          <p:nvGrpSpPr>
            <p:cNvPr id="7" name="Group 7"/>
            <p:cNvGrpSpPr/>
            <p:nvPr/>
          </p:nvGrpSpPr>
          <p:grpSpPr>
            <a:xfrm>
              <a:off x="1862" y="78152"/>
              <a:ext cx="1191577" cy="1164552"/>
              <a:chOff x="0" y="0"/>
              <a:chExt cx="627382" cy="613153"/>
            </a:xfrm>
          </p:grpSpPr>
          <p:sp>
            <p:nvSpPr>
              <p:cNvPr id="8" name="Freeform 8"/>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D7064"/>
              </a:solidFill>
            </p:spPr>
            <p:txBody>
              <a:bodyPr/>
              <a:lstStyle/>
              <a:p>
                <a:endParaRPr lang="en-US"/>
              </a:p>
            </p:txBody>
          </p:sp>
          <p:sp>
            <p:nvSpPr>
              <p:cNvPr id="9" name="TextBox 9"/>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grpSp>
          <p:nvGrpSpPr>
            <p:cNvPr id="10" name="Group 10"/>
            <p:cNvGrpSpPr/>
            <p:nvPr/>
          </p:nvGrpSpPr>
          <p:grpSpPr>
            <a:xfrm>
              <a:off x="1862" y="3210"/>
              <a:ext cx="1191577" cy="1164552"/>
              <a:chOff x="0" y="0"/>
              <a:chExt cx="627382" cy="613153"/>
            </a:xfrm>
          </p:grpSpPr>
          <p:sp>
            <p:nvSpPr>
              <p:cNvPr id="11" name="Freeform 11"/>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FD98E"/>
              </a:solidFill>
            </p:spPr>
            <p:txBody>
              <a:bodyPr/>
              <a:lstStyle/>
              <a:p>
                <a:endParaRPr lang="en-US"/>
              </a:p>
            </p:txBody>
          </p:sp>
          <p:sp>
            <p:nvSpPr>
              <p:cNvPr id="12" name="TextBox 12"/>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sp>
          <p:nvSpPr>
            <p:cNvPr id="13" name="TextBox 13"/>
            <p:cNvSpPr txBox="1"/>
            <p:nvPr/>
          </p:nvSpPr>
          <p:spPr>
            <a:xfrm>
              <a:off x="0" y="171450"/>
              <a:ext cx="1195301" cy="998583"/>
            </a:xfrm>
            <a:prstGeom prst="rect">
              <a:avLst/>
            </a:prstGeom>
          </p:spPr>
          <p:txBody>
            <a:bodyPr lIns="0" tIns="0" rIns="0" bIns="0" rtlCol="0" anchor="t">
              <a:spAutoFit/>
            </a:bodyPr>
            <a:lstStyle/>
            <a:p>
              <a:pPr marL="0" lvl="0" indent="0" algn="ctr">
                <a:lnSpc>
                  <a:spcPts val="4912"/>
                </a:lnSpc>
              </a:pPr>
              <a:r>
                <a:rPr lang="en-US" sz="5778" spc="-173">
                  <a:solidFill>
                    <a:srgbClr val="7344A4"/>
                  </a:solidFill>
                  <a:latin typeface="Bobby Jones"/>
                  <a:ea typeface="Bobby Jones"/>
                  <a:cs typeface="Bobby Jones"/>
                  <a:sym typeface="Bobby Jones"/>
                </a:rPr>
                <a:t>1</a:t>
              </a:r>
            </a:p>
          </p:txBody>
        </p:sp>
      </p:grpSp>
      <p:grpSp>
        <p:nvGrpSpPr>
          <p:cNvPr id="14" name="Group 14"/>
          <p:cNvGrpSpPr/>
          <p:nvPr/>
        </p:nvGrpSpPr>
        <p:grpSpPr>
          <a:xfrm>
            <a:off x="2799106" y="3765493"/>
            <a:ext cx="894093" cy="929551"/>
            <a:chOff x="0" y="0"/>
            <a:chExt cx="1192124" cy="1239401"/>
          </a:xfrm>
        </p:grpSpPr>
        <p:grpSp>
          <p:nvGrpSpPr>
            <p:cNvPr id="15" name="Group 15"/>
            <p:cNvGrpSpPr/>
            <p:nvPr/>
          </p:nvGrpSpPr>
          <p:grpSpPr>
            <a:xfrm>
              <a:off x="1857" y="77944"/>
              <a:ext cx="1188410" cy="1161457"/>
              <a:chOff x="0" y="0"/>
              <a:chExt cx="627382" cy="613153"/>
            </a:xfrm>
          </p:grpSpPr>
          <p:sp>
            <p:nvSpPr>
              <p:cNvPr id="16" name="Freeform 16"/>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D7064"/>
              </a:solidFill>
            </p:spPr>
            <p:txBody>
              <a:bodyPr/>
              <a:lstStyle/>
              <a:p>
                <a:endParaRPr lang="en-US"/>
              </a:p>
            </p:txBody>
          </p:sp>
          <p:sp>
            <p:nvSpPr>
              <p:cNvPr id="17" name="TextBox 17"/>
              <p:cNvSpPr txBox="1"/>
              <p:nvPr/>
            </p:nvSpPr>
            <p:spPr>
              <a:xfrm>
                <a:off x="0" y="-38100"/>
                <a:ext cx="627382" cy="651253"/>
              </a:xfrm>
              <a:prstGeom prst="rect">
                <a:avLst/>
              </a:prstGeom>
            </p:spPr>
            <p:txBody>
              <a:bodyPr lIns="68842" tIns="68842" rIns="68842" bIns="68842" rtlCol="0" anchor="ctr"/>
              <a:lstStyle/>
              <a:p>
                <a:pPr algn="ctr">
                  <a:lnSpc>
                    <a:spcPts val="2659"/>
                  </a:lnSpc>
                </a:pPr>
                <a:endParaRPr/>
              </a:p>
            </p:txBody>
          </p:sp>
        </p:grpSp>
        <p:grpSp>
          <p:nvGrpSpPr>
            <p:cNvPr id="18" name="Group 18"/>
            <p:cNvGrpSpPr/>
            <p:nvPr/>
          </p:nvGrpSpPr>
          <p:grpSpPr>
            <a:xfrm>
              <a:off x="1857" y="3202"/>
              <a:ext cx="1188410" cy="1161457"/>
              <a:chOff x="0" y="0"/>
              <a:chExt cx="627382" cy="613153"/>
            </a:xfrm>
          </p:grpSpPr>
          <p:sp>
            <p:nvSpPr>
              <p:cNvPr id="19" name="Freeform 19"/>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FD98E"/>
              </a:solidFill>
            </p:spPr>
            <p:txBody>
              <a:bodyPr/>
              <a:lstStyle/>
              <a:p>
                <a:endParaRPr lang="en-US"/>
              </a:p>
            </p:txBody>
          </p:sp>
          <p:sp>
            <p:nvSpPr>
              <p:cNvPr id="20" name="TextBox 20"/>
              <p:cNvSpPr txBox="1"/>
              <p:nvPr/>
            </p:nvSpPr>
            <p:spPr>
              <a:xfrm>
                <a:off x="0" y="-38100"/>
                <a:ext cx="627382" cy="651253"/>
              </a:xfrm>
              <a:prstGeom prst="rect">
                <a:avLst/>
              </a:prstGeom>
            </p:spPr>
            <p:txBody>
              <a:bodyPr lIns="68842" tIns="68842" rIns="68842" bIns="68842" rtlCol="0" anchor="ctr"/>
              <a:lstStyle/>
              <a:p>
                <a:pPr algn="ctr">
                  <a:lnSpc>
                    <a:spcPts val="2659"/>
                  </a:lnSpc>
                </a:pPr>
                <a:endParaRPr/>
              </a:p>
            </p:txBody>
          </p:sp>
        </p:grpSp>
        <p:sp>
          <p:nvSpPr>
            <p:cNvPr id="21" name="TextBox 21"/>
            <p:cNvSpPr txBox="1"/>
            <p:nvPr/>
          </p:nvSpPr>
          <p:spPr>
            <a:xfrm>
              <a:off x="0" y="180975"/>
              <a:ext cx="1192124" cy="985948"/>
            </a:xfrm>
            <a:prstGeom prst="rect">
              <a:avLst/>
            </a:prstGeom>
          </p:spPr>
          <p:txBody>
            <a:bodyPr lIns="0" tIns="0" rIns="0" bIns="0" rtlCol="0" anchor="t">
              <a:spAutoFit/>
            </a:bodyPr>
            <a:lstStyle/>
            <a:p>
              <a:pPr marL="0" lvl="0" indent="0" algn="ctr">
                <a:lnSpc>
                  <a:spcPts val="4899"/>
                </a:lnSpc>
              </a:pPr>
              <a:r>
                <a:rPr lang="en-US" sz="5763" spc="-172">
                  <a:solidFill>
                    <a:srgbClr val="7344A4"/>
                  </a:solidFill>
                  <a:latin typeface="Bobby Jones"/>
                  <a:ea typeface="Bobby Jones"/>
                  <a:cs typeface="Bobby Jones"/>
                  <a:sym typeface="Bobby Jones"/>
                </a:rPr>
                <a:t>2</a:t>
              </a:r>
            </a:p>
          </p:txBody>
        </p:sp>
      </p:grpSp>
      <p:grpSp>
        <p:nvGrpSpPr>
          <p:cNvPr id="22" name="Group 22"/>
          <p:cNvGrpSpPr/>
          <p:nvPr/>
        </p:nvGrpSpPr>
        <p:grpSpPr>
          <a:xfrm>
            <a:off x="2799106" y="5104619"/>
            <a:ext cx="896476" cy="932028"/>
            <a:chOff x="0" y="0"/>
            <a:chExt cx="1195301" cy="1242704"/>
          </a:xfrm>
        </p:grpSpPr>
        <p:grpSp>
          <p:nvGrpSpPr>
            <p:cNvPr id="23" name="Group 23"/>
            <p:cNvGrpSpPr/>
            <p:nvPr/>
          </p:nvGrpSpPr>
          <p:grpSpPr>
            <a:xfrm>
              <a:off x="1862" y="78152"/>
              <a:ext cx="1191577" cy="1164552"/>
              <a:chOff x="0" y="0"/>
              <a:chExt cx="627382" cy="613153"/>
            </a:xfrm>
          </p:grpSpPr>
          <p:sp>
            <p:nvSpPr>
              <p:cNvPr id="24" name="Freeform 24"/>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D7064"/>
              </a:solidFill>
            </p:spPr>
            <p:txBody>
              <a:bodyPr/>
              <a:lstStyle/>
              <a:p>
                <a:endParaRPr lang="en-US"/>
              </a:p>
            </p:txBody>
          </p:sp>
          <p:sp>
            <p:nvSpPr>
              <p:cNvPr id="25" name="TextBox 25"/>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grpSp>
          <p:nvGrpSpPr>
            <p:cNvPr id="26" name="Group 26"/>
            <p:cNvGrpSpPr/>
            <p:nvPr/>
          </p:nvGrpSpPr>
          <p:grpSpPr>
            <a:xfrm>
              <a:off x="1862" y="3210"/>
              <a:ext cx="1191577" cy="1164552"/>
              <a:chOff x="0" y="0"/>
              <a:chExt cx="627382" cy="613153"/>
            </a:xfrm>
          </p:grpSpPr>
          <p:sp>
            <p:nvSpPr>
              <p:cNvPr id="27" name="Freeform 27"/>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FD98E"/>
              </a:solidFill>
            </p:spPr>
            <p:txBody>
              <a:bodyPr/>
              <a:lstStyle/>
              <a:p>
                <a:endParaRPr lang="en-US"/>
              </a:p>
            </p:txBody>
          </p:sp>
          <p:sp>
            <p:nvSpPr>
              <p:cNvPr id="28" name="TextBox 28"/>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sp>
          <p:nvSpPr>
            <p:cNvPr id="29" name="TextBox 29"/>
            <p:cNvSpPr txBox="1"/>
            <p:nvPr/>
          </p:nvSpPr>
          <p:spPr>
            <a:xfrm>
              <a:off x="0" y="171450"/>
              <a:ext cx="1195301" cy="998583"/>
            </a:xfrm>
            <a:prstGeom prst="rect">
              <a:avLst/>
            </a:prstGeom>
          </p:spPr>
          <p:txBody>
            <a:bodyPr lIns="0" tIns="0" rIns="0" bIns="0" rtlCol="0" anchor="t">
              <a:spAutoFit/>
            </a:bodyPr>
            <a:lstStyle/>
            <a:p>
              <a:pPr marL="0" lvl="0" indent="0" algn="ctr">
                <a:lnSpc>
                  <a:spcPts val="4912"/>
                </a:lnSpc>
              </a:pPr>
              <a:r>
                <a:rPr lang="en-US" sz="5778" spc="-173">
                  <a:solidFill>
                    <a:srgbClr val="7344A4"/>
                  </a:solidFill>
                  <a:latin typeface="Bobby Jones"/>
                  <a:ea typeface="Bobby Jones"/>
                  <a:cs typeface="Bobby Jones"/>
                  <a:sym typeface="Bobby Jones"/>
                </a:rPr>
                <a:t>3</a:t>
              </a:r>
            </a:p>
          </p:txBody>
        </p:sp>
      </p:grpSp>
      <p:grpSp>
        <p:nvGrpSpPr>
          <p:cNvPr id="30" name="Group 30"/>
          <p:cNvGrpSpPr/>
          <p:nvPr/>
        </p:nvGrpSpPr>
        <p:grpSpPr>
          <a:xfrm>
            <a:off x="2801488" y="6446223"/>
            <a:ext cx="894093" cy="929551"/>
            <a:chOff x="0" y="0"/>
            <a:chExt cx="1192124" cy="1239401"/>
          </a:xfrm>
        </p:grpSpPr>
        <p:grpSp>
          <p:nvGrpSpPr>
            <p:cNvPr id="31" name="Group 31"/>
            <p:cNvGrpSpPr/>
            <p:nvPr/>
          </p:nvGrpSpPr>
          <p:grpSpPr>
            <a:xfrm>
              <a:off x="1857" y="77944"/>
              <a:ext cx="1188410" cy="1161457"/>
              <a:chOff x="0" y="0"/>
              <a:chExt cx="627382" cy="613153"/>
            </a:xfrm>
          </p:grpSpPr>
          <p:sp>
            <p:nvSpPr>
              <p:cNvPr id="32" name="Freeform 32"/>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D7064"/>
              </a:solidFill>
            </p:spPr>
            <p:txBody>
              <a:bodyPr/>
              <a:lstStyle/>
              <a:p>
                <a:endParaRPr lang="en-US"/>
              </a:p>
            </p:txBody>
          </p:sp>
          <p:sp>
            <p:nvSpPr>
              <p:cNvPr id="33" name="TextBox 33"/>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grpSp>
          <p:nvGrpSpPr>
            <p:cNvPr id="34" name="Group 34"/>
            <p:cNvGrpSpPr/>
            <p:nvPr/>
          </p:nvGrpSpPr>
          <p:grpSpPr>
            <a:xfrm>
              <a:off x="1857" y="3202"/>
              <a:ext cx="1188410" cy="1161457"/>
              <a:chOff x="0" y="0"/>
              <a:chExt cx="627382" cy="613153"/>
            </a:xfrm>
          </p:grpSpPr>
          <p:sp>
            <p:nvSpPr>
              <p:cNvPr id="35" name="Freeform 35"/>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FD98E"/>
              </a:solidFill>
            </p:spPr>
            <p:txBody>
              <a:bodyPr/>
              <a:lstStyle/>
              <a:p>
                <a:endParaRPr lang="en-US"/>
              </a:p>
            </p:txBody>
          </p:sp>
          <p:sp>
            <p:nvSpPr>
              <p:cNvPr id="36" name="TextBox 36"/>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sp>
          <p:nvSpPr>
            <p:cNvPr id="37" name="TextBox 37"/>
            <p:cNvSpPr txBox="1"/>
            <p:nvPr/>
          </p:nvSpPr>
          <p:spPr>
            <a:xfrm>
              <a:off x="0" y="180975"/>
              <a:ext cx="1192124" cy="985948"/>
            </a:xfrm>
            <a:prstGeom prst="rect">
              <a:avLst/>
            </a:prstGeom>
          </p:spPr>
          <p:txBody>
            <a:bodyPr lIns="0" tIns="0" rIns="0" bIns="0" rtlCol="0" anchor="t">
              <a:spAutoFit/>
            </a:bodyPr>
            <a:lstStyle/>
            <a:p>
              <a:pPr marL="0" lvl="0" indent="0" algn="ctr">
                <a:lnSpc>
                  <a:spcPts val="4899"/>
                </a:lnSpc>
              </a:pPr>
              <a:r>
                <a:rPr lang="en-US" sz="5763" spc="-172">
                  <a:solidFill>
                    <a:srgbClr val="7344A4"/>
                  </a:solidFill>
                  <a:latin typeface="Bobby Jones"/>
                  <a:ea typeface="Bobby Jones"/>
                  <a:cs typeface="Bobby Jones"/>
                  <a:sym typeface="Bobby Jones"/>
                </a:rPr>
                <a:t>4</a:t>
              </a:r>
            </a:p>
          </p:txBody>
        </p:sp>
      </p:grpSp>
      <p:grpSp>
        <p:nvGrpSpPr>
          <p:cNvPr id="38" name="Group 38"/>
          <p:cNvGrpSpPr/>
          <p:nvPr/>
        </p:nvGrpSpPr>
        <p:grpSpPr>
          <a:xfrm>
            <a:off x="2801488" y="7785349"/>
            <a:ext cx="896476" cy="932028"/>
            <a:chOff x="0" y="0"/>
            <a:chExt cx="1195301" cy="1242704"/>
          </a:xfrm>
        </p:grpSpPr>
        <p:grpSp>
          <p:nvGrpSpPr>
            <p:cNvPr id="39" name="Group 39"/>
            <p:cNvGrpSpPr/>
            <p:nvPr/>
          </p:nvGrpSpPr>
          <p:grpSpPr>
            <a:xfrm>
              <a:off x="1862" y="78152"/>
              <a:ext cx="1191577" cy="1164552"/>
              <a:chOff x="0" y="0"/>
              <a:chExt cx="627382" cy="613153"/>
            </a:xfrm>
          </p:grpSpPr>
          <p:sp>
            <p:nvSpPr>
              <p:cNvPr id="40" name="Freeform 40"/>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D7064"/>
              </a:solidFill>
            </p:spPr>
            <p:txBody>
              <a:bodyPr/>
              <a:lstStyle/>
              <a:p>
                <a:endParaRPr lang="en-US"/>
              </a:p>
            </p:txBody>
          </p:sp>
          <p:sp>
            <p:nvSpPr>
              <p:cNvPr id="41" name="TextBox 41"/>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grpSp>
          <p:nvGrpSpPr>
            <p:cNvPr id="42" name="Group 42"/>
            <p:cNvGrpSpPr/>
            <p:nvPr/>
          </p:nvGrpSpPr>
          <p:grpSpPr>
            <a:xfrm>
              <a:off x="1862" y="3210"/>
              <a:ext cx="1191577" cy="1164552"/>
              <a:chOff x="0" y="0"/>
              <a:chExt cx="627382" cy="613153"/>
            </a:xfrm>
          </p:grpSpPr>
          <p:sp>
            <p:nvSpPr>
              <p:cNvPr id="43" name="Freeform 43"/>
              <p:cNvSpPr/>
              <p:nvPr/>
            </p:nvSpPr>
            <p:spPr>
              <a:xfrm>
                <a:off x="0" y="0"/>
                <a:ext cx="627382" cy="613153"/>
              </a:xfrm>
              <a:custGeom>
                <a:avLst/>
                <a:gdLst/>
                <a:ahLst/>
                <a:cxnLst/>
                <a:rect l="l" t="t" r="r" b="b"/>
                <a:pathLst>
                  <a:path w="627382" h="613153">
                    <a:moveTo>
                      <a:pt x="153358" y="0"/>
                    </a:moveTo>
                    <a:lnTo>
                      <a:pt x="474023" y="0"/>
                    </a:lnTo>
                    <a:cubicBezTo>
                      <a:pt x="514697" y="0"/>
                      <a:pt x="553704" y="16157"/>
                      <a:pt x="582464" y="44918"/>
                    </a:cubicBezTo>
                    <a:cubicBezTo>
                      <a:pt x="611224" y="73678"/>
                      <a:pt x="627382" y="112685"/>
                      <a:pt x="627382" y="153358"/>
                    </a:cubicBezTo>
                    <a:lnTo>
                      <a:pt x="627382" y="459795"/>
                    </a:lnTo>
                    <a:cubicBezTo>
                      <a:pt x="627382" y="544492"/>
                      <a:pt x="558721" y="613153"/>
                      <a:pt x="474023" y="613153"/>
                    </a:cubicBezTo>
                    <a:lnTo>
                      <a:pt x="153358" y="613153"/>
                    </a:lnTo>
                    <a:cubicBezTo>
                      <a:pt x="112685" y="613153"/>
                      <a:pt x="73678" y="596996"/>
                      <a:pt x="44918" y="568236"/>
                    </a:cubicBezTo>
                    <a:cubicBezTo>
                      <a:pt x="16157" y="539475"/>
                      <a:pt x="0" y="500468"/>
                      <a:pt x="0" y="459795"/>
                    </a:cubicBezTo>
                    <a:lnTo>
                      <a:pt x="0" y="153358"/>
                    </a:lnTo>
                    <a:cubicBezTo>
                      <a:pt x="0" y="112685"/>
                      <a:pt x="16157" y="73678"/>
                      <a:pt x="44918" y="44918"/>
                    </a:cubicBezTo>
                    <a:cubicBezTo>
                      <a:pt x="73678" y="16157"/>
                      <a:pt x="112685" y="0"/>
                      <a:pt x="153358" y="0"/>
                    </a:cubicBezTo>
                    <a:close/>
                  </a:path>
                </a:pathLst>
              </a:custGeom>
              <a:solidFill>
                <a:srgbClr val="FFD98E"/>
              </a:solidFill>
            </p:spPr>
            <p:txBody>
              <a:bodyPr/>
              <a:lstStyle/>
              <a:p>
                <a:endParaRPr lang="en-US"/>
              </a:p>
            </p:txBody>
          </p:sp>
          <p:sp>
            <p:nvSpPr>
              <p:cNvPr id="44" name="TextBox 44"/>
              <p:cNvSpPr txBox="1"/>
              <p:nvPr/>
            </p:nvSpPr>
            <p:spPr>
              <a:xfrm>
                <a:off x="0" y="-38100"/>
                <a:ext cx="627382" cy="651253"/>
              </a:xfrm>
              <a:prstGeom prst="rect">
                <a:avLst/>
              </a:prstGeom>
            </p:spPr>
            <p:txBody>
              <a:bodyPr lIns="68842" tIns="68842" rIns="68842" bIns="68842" rtlCol="0" anchor="ctr"/>
              <a:lstStyle/>
              <a:p>
                <a:pPr algn="ctr">
                  <a:lnSpc>
                    <a:spcPts val="2660"/>
                  </a:lnSpc>
                </a:pPr>
                <a:endParaRPr/>
              </a:p>
            </p:txBody>
          </p:sp>
        </p:grpSp>
        <p:sp>
          <p:nvSpPr>
            <p:cNvPr id="45" name="TextBox 45"/>
            <p:cNvSpPr txBox="1"/>
            <p:nvPr/>
          </p:nvSpPr>
          <p:spPr>
            <a:xfrm>
              <a:off x="0" y="171450"/>
              <a:ext cx="1195301" cy="998583"/>
            </a:xfrm>
            <a:prstGeom prst="rect">
              <a:avLst/>
            </a:prstGeom>
          </p:spPr>
          <p:txBody>
            <a:bodyPr lIns="0" tIns="0" rIns="0" bIns="0" rtlCol="0" anchor="t">
              <a:spAutoFit/>
            </a:bodyPr>
            <a:lstStyle/>
            <a:p>
              <a:pPr marL="0" lvl="0" indent="0" algn="ctr">
                <a:lnSpc>
                  <a:spcPts val="4912"/>
                </a:lnSpc>
              </a:pPr>
              <a:r>
                <a:rPr lang="en-US" sz="5778" spc="-173">
                  <a:solidFill>
                    <a:srgbClr val="7344A4"/>
                  </a:solidFill>
                  <a:latin typeface="Bobby Jones"/>
                  <a:ea typeface="Bobby Jones"/>
                  <a:cs typeface="Bobby Jones"/>
                  <a:sym typeface="Bobby Jones"/>
                </a:rPr>
                <a:t>5</a:t>
              </a:r>
            </a:p>
          </p:txBody>
        </p:sp>
      </p:grpSp>
      <p:sp>
        <p:nvSpPr>
          <p:cNvPr id="46" name="Freeform 46"/>
          <p:cNvSpPr/>
          <p:nvPr/>
        </p:nvSpPr>
        <p:spPr>
          <a:xfrm rot="-865246">
            <a:off x="-1380495" y="7113884"/>
            <a:ext cx="4073306" cy="4949534"/>
          </a:xfrm>
          <a:custGeom>
            <a:avLst/>
            <a:gdLst/>
            <a:ahLst/>
            <a:cxnLst/>
            <a:rect l="l" t="t" r="r" b="b"/>
            <a:pathLst>
              <a:path w="4073306" h="4949534">
                <a:moveTo>
                  <a:pt x="0" y="0"/>
                </a:moveTo>
                <a:lnTo>
                  <a:pt x="4073306" y="0"/>
                </a:lnTo>
                <a:lnTo>
                  <a:pt x="4073306" y="4949534"/>
                </a:lnTo>
                <a:lnTo>
                  <a:pt x="0" y="4949534"/>
                </a:lnTo>
                <a:lnTo>
                  <a:pt x="0" y="0"/>
                </a:lnTo>
                <a:close/>
              </a:path>
            </a:pathLst>
          </a:custGeom>
          <a:blipFill>
            <a:blip r:embed="rId4"/>
            <a:stretch>
              <a:fillRect l="-41741" b="-16648"/>
            </a:stretch>
          </a:blipFill>
        </p:spPr>
        <p:txBody>
          <a:bodyPr/>
          <a:lstStyle/>
          <a:p>
            <a:endParaRPr lang="en-US"/>
          </a:p>
        </p:txBody>
      </p:sp>
      <p:sp>
        <p:nvSpPr>
          <p:cNvPr id="47" name="TextBox 47"/>
          <p:cNvSpPr txBox="1"/>
          <p:nvPr/>
        </p:nvSpPr>
        <p:spPr>
          <a:xfrm>
            <a:off x="5933539" y="-96092"/>
            <a:ext cx="5788104" cy="2001934"/>
          </a:xfrm>
          <a:prstGeom prst="rect">
            <a:avLst/>
          </a:prstGeom>
        </p:spPr>
        <p:txBody>
          <a:bodyPr lIns="0" tIns="0" rIns="0" bIns="0" rtlCol="0" anchor="t">
            <a:spAutoFit/>
          </a:bodyPr>
          <a:lstStyle/>
          <a:p>
            <a:pPr algn="ctr">
              <a:lnSpc>
                <a:spcPts val="16182"/>
              </a:lnSpc>
              <a:spcBef>
                <a:spcPct val="0"/>
              </a:spcBef>
            </a:pPr>
            <a:r>
              <a:rPr lang="en-US" sz="11558">
                <a:solidFill>
                  <a:srgbClr val="FFFFFF"/>
                </a:solidFill>
                <a:latin typeface="Bobby Jones"/>
                <a:ea typeface="Bobby Jones"/>
                <a:cs typeface="Bobby Jones"/>
                <a:sym typeface="Bobby Jones"/>
              </a:rPr>
              <a:t>Our Team</a:t>
            </a:r>
          </a:p>
        </p:txBody>
      </p:sp>
      <p:sp>
        <p:nvSpPr>
          <p:cNvPr id="48" name="TextBox 48"/>
          <p:cNvSpPr txBox="1"/>
          <p:nvPr/>
        </p:nvSpPr>
        <p:spPr>
          <a:xfrm>
            <a:off x="3976764" y="2506628"/>
            <a:ext cx="11951715" cy="680828"/>
          </a:xfrm>
          <a:prstGeom prst="rect">
            <a:avLst/>
          </a:prstGeom>
        </p:spPr>
        <p:txBody>
          <a:bodyPr lIns="0" tIns="0" rIns="0" bIns="0" rtlCol="0" anchor="t">
            <a:spAutoFit/>
          </a:bodyPr>
          <a:lstStyle/>
          <a:p>
            <a:pPr algn="ctr">
              <a:lnSpc>
                <a:spcPts val="5524"/>
              </a:lnSpc>
              <a:spcBef>
                <a:spcPct val="0"/>
              </a:spcBef>
            </a:pPr>
            <a:r>
              <a:rPr lang="en-US" sz="3945">
                <a:solidFill>
                  <a:srgbClr val="FFFFFF"/>
                </a:solidFill>
                <a:latin typeface="Bobby Jones"/>
                <a:ea typeface="Bobby Jones"/>
                <a:cs typeface="Bobby Jones"/>
                <a:sym typeface="Bobby Jones"/>
              </a:rPr>
              <a:t>Malak Mounir Abdellatif                          231903643             </a:t>
            </a:r>
          </a:p>
        </p:txBody>
      </p:sp>
      <p:sp>
        <p:nvSpPr>
          <p:cNvPr id="49" name="TextBox 49"/>
          <p:cNvSpPr txBox="1"/>
          <p:nvPr/>
        </p:nvSpPr>
        <p:spPr>
          <a:xfrm>
            <a:off x="3976764" y="3846993"/>
            <a:ext cx="11951715" cy="680828"/>
          </a:xfrm>
          <a:prstGeom prst="rect">
            <a:avLst/>
          </a:prstGeom>
        </p:spPr>
        <p:txBody>
          <a:bodyPr lIns="0" tIns="0" rIns="0" bIns="0" rtlCol="0" anchor="t">
            <a:spAutoFit/>
          </a:bodyPr>
          <a:lstStyle/>
          <a:p>
            <a:pPr algn="ctr">
              <a:lnSpc>
                <a:spcPts val="5524"/>
              </a:lnSpc>
              <a:spcBef>
                <a:spcPct val="0"/>
              </a:spcBef>
            </a:pPr>
            <a:r>
              <a:rPr lang="en-US" sz="3945">
                <a:solidFill>
                  <a:srgbClr val="FFFFFF"/>
                </a:solidFill>
                <a:latin typeface="Bobby Jones"/>
                <a:ea typeface="Bobby Jones"/>
                <a:cs typeface="Bobby Jones"/>
                <a:sym typeface="Bobby Jones"/>
              </a:rPr>
              <a:t>Razan Ahmed Fawzy                                 221903165           </a:t>
            </a:r>
          </a:p>
        </p:txBody>
      </p:sp>
      <p:sp>
        <p:nvSpPr>
          <p:cNvPr id="50" name="TextBox 50"/>
          <p:cNvSpPr txBox="1"/>
          <p:nvPr/>
        </p:nvSpPr>
        <p:spPr>
          <a:xfrm>
            <a:off x="3976764" y="6523098"/>
            <a:ext cx="11951715" cy="680828"/>
          </a:xfrm>
          <a:prstGeom prst="rect">
            <a:avLst/>
          </a:prstGeom>
        </p:spPr>
        <p:txBody>
          <a:bodyPr lIns="0" tIns="0" rIns="0" bIns="0" rtlCol="0" anchor="t">
            <a:spAutoFit/>
          </a:bodyPr>
          <a:lstStyle/>
          <a:p>
            <a:pPr algn="ctr">
              <a:lnSpc>
                <a:spcPts val="5524"/>
              </a:lnSpc>
              <a:spcBef>
                <a:spcPct val="0"/>
              </a:spcBef>
            </a:pPr>
            <a:r>
              <a:rPr lang="en-US" sz="3945">
                <a:solidFill>
                  <a:srgbClr val="FFFFFF"/>
                </a:solidFill>
                <a:latin typeface="Bobby Jones"/>
                <a:ea typeface="Bobby Jones"/>
                <a:cs typeface="Bobby Jones"/>
                <a:sym typeface="Bobby Jones"/>
              </a:rPr>
              <a:t>Nour Hesham El-Sayed                           221902960             </a:t>
            </a:r>
          </a:p>
        </p:txBody>
      </p:sp>
      <p:sp>
        <p:nvSpPr>
          <p:cNvPr id="51" name="TextBox 51"/>
          <p:cNvSpPr txBox="1"/>
          <p:nvPr/>
        </p:nvSpPr>
        <p:spPr>
          <a:xfrm>
            <a:off x="3976764" y="5175520"/>
            <a:ext cx="11951715" cy="680828"/>
          </a:xfrm>
          <a:prstGeom prst="rect">
            <a:avLst/>
          </a:prstGeom>
        </p:spPr>
        <p:txBody>
          <a:bodyPr lIns="0" tIns="0" rIns="0" bIns="0" rtlCol="0" anchor="t">
            <a:spAutoFit/>
          </a:bodyPr>
          <a:lstStyle/>
          <a:p>
            <a:pPr algn="ctr">
              <a:lnSpc>
                <a:spcPts val="5524"/>
              </a:lnSpc>
              <a:spcBef>
                <a:spcPct val="0"/>
              </a:spcBef>
            </a:pPr>
            <a:r>
              <a:rPr lang="en-US" sz="3945">
                <a:solidFill>
                  <a:srgbClr val="FFFFFF"/>
                </a:solidFill>
                <a:latin typeface="Bobby Jones"/>
                <a:ea typeface="Bobby Jones"/>
                <a:cs typeface="Bobby Jones"/>
                <a:sym typeface="Bobby Jones"/>
              </a:rPr>
              <a:t>Farida Waheed Abdelbary                      221903168           </a:t>
            </a:r>
          </a:p>
        </p:txBody>
      </p:sp>
      <p:sp>
        <p:nvSpPr>
          <p:cNvPr id="52" name="TextBox 52"/>
          <p:cNvSpPr txBox="1"/>
          <p:nvPr/>
        </p:nvSpPr>
        <p:spPr>
          <a:xfrm>
            <a:off x="3976764" y="7804000"/>
            <a:ext cx="11951715" cy="680828"/>
          </a:xfrm>
          <a:prstGeom prst="rect">
            <a:avLst/>
          </a:prstGeom>
        </p:spPr>
        <p:txBody>
          <a:bodyPr lIns="0" tIns="0" rIns="0" bIns="0" rtlCol="0" anchor="t">
            <a:spAutoFit/>
          </a:bodyPr>
          <a:lstStyle/>
          <a:p>
            <a:pPr algn="ctr">
              <a:lnSpc>
                <a:spcPts val="5524"/>
              </a:lnSpc>
              <a:spcBef>
                <a:spcPct val="0"/>
              </a:spcBef>
            </a:pPr>
            <a:r>
              <a:rPr lang="en-US" sz="3945">
                <a:solidFill>
                  <a:srgbClr val="FFFFFF"/>
                </a:solidFill>
                <a:latin typeface="Bobby Jones"/>
                <a:ea typeface="Bobby Jones"/>
                <a:cs typeface="Bobby Jones"/>
                <a:sym typeface="Bobby Jones"/>
              </a:rPr>
              <a:t>Nourhan Farag Mohamed                       231903707              </a:t>
            </a:r>
          </a:p>
        </p:txBody>
      </p:sp>
      <p:sp>
        <p:nvSpPr>
          <p:cNvPr id="53" name="Freeform 53"/>
          <p:cNvSpPr/>
          <p:nvPr/>
        </p:nvSpPr>
        <p:spPr>
          <a:xfrm rot="1974841">
            <a:off x="15318428" y="651843"/>
            <a:ext cx="2613365" cy="2613365"/>
          </a:xfrm>
          <a:custGeom>
            <a:avLst/>
            <a:gdLst/>
            <a:ahLst/>
            <a:cxnLst/>
            <a:rect l="l" t="t" r="r" b="b"/>
            <a:pathLst>
              <a:path w="2613365" h="2613365">
                <a:moveTo>
                  <a:pt x="0" y="0"/>
                </a:moveTo>
                <a:lnTo>
                  <a:pt x="2613364" y="0"/>
                </a:lnTo>
                <a:lnTo>
                  <a:pt x="2613364" y="2613365"/>
                </a:lnTo>
                <a:lnTo>
                  <a:pt x="0" y="2613365"/>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028700"/>
            <a:ext cx="16230600" cy="8229600"/>
            <a:chOff x="0" y="0"/>
            <a:chExt cx="4555776" cy="2309971"/>
          </a:xfrm>
        </p:grpSpPr>
        <p:sp>
          <p:nvSpPr>
            <p:cNvPr id="4" name="Freeform 4"/>
            <p:cNvSpPr/>
            <p:nvPr/>
          </p:nvSpPr>
          <p:spPr>
            <a:xfrm>
              <a:off x="0" y="0"/>
              <a:ext cx="4555776" cy="2309971"/>
            </a:xfrm>
            <a:custGeom>
              <a:avLst/>
              <a:gdLst/>
              <a:ahLst/>
              <a:cxnLst/>
              <a:rect l="l" t="t" r="r" b="b"/>
              <a:pathLst>
                <a:path w="4555776" h="2309971">
                  <a:moveTo>
                    <a:pt x="28620" y="0"/>
                  </a:moveTo>
                  <a:lnTo>
                    <a:pt x="4527157" y="0"/>
                  </a:lnTo>
                  <a:cubicBezTo>
                    <a:pt x="4542963" y="0"/>
                    <a:pt x="4555776" y="12813"/>
                    <a:pt x="4555776" y="28620"/>
                  </a:cubicBezTo>
                  <a:lnTo>
                    <a:pt x="4555776" y="2281351"/>
                  </a:lnTo>
                  <a:cubicBezTo>
                    <a:pt x="4555776" y="2297157"/>
                    <a:pt x="4542963" y="2309971"/>
                    <a:pt x="4527157" y="2309971"/>
                  </a:cubicBezTo>
                  <a:lnTo>
                    <a:pt x="28620" y="2309971"/>
                  </a:lnTo>
                  <a:cubicBezTo>
                    <a:pt x="12813" y="2309971"/>
                    <a:pt x="0" y="2297157"/>
                    <a:pt x="0" y="2281351"/>
                  </a:cubicBezTo>
                  <a:lnTo>
                    <a:pt x="0" y="28620"/>
                  </a:lnTo>
                  <a:cubicBezTo>
                    <a:pt x="0" y="12813"/>
                    <a:pt x="12813" y="0"/>
                    <a:pt x="28620"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5" name="TextBox 5"/>
            <p:cNvSpPr txBox="1"/>
            <p:nvPr/>
          </p:nvSpPr>
          <p:spPr>
            <a:xfrm>
              <a:off x="0" y="-38100"/>
              <a:ext cx="4555776" cy="234807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028437" y="7120039"/>
            <a:ext cx="6231126" cy="1042294"/>
            <a:chOff x="0" y="0"/>
            <a:chExt cx="8308168" cy="1389725"/>
          </a:xfrm>
        </p:grpSpPr>
        <p:grpSp>
          <p:nvGrpSpPr>
            <p:cNvPr id="7" name="Group 7"/>
            <p:cNvGrpSpPr/>
            <p:nvPr/>
          </p:nvGrpSpPr>
          <p:grpSpPr>
            <a:xfrm>
              <a:off x="0" y="0"/>
              <a:ext cx="8308168" cy="1389725"/>
              <a:chOff x="0" y="0"/>
              <a:chExt cx="1749018" cy="292562"/>
            </a:xfrm>
          </p:grpSpPr>
          <p:sp>
            <p:nvSpPr>
              <p:cNvPr id="8" name="Freeform 8"/>
              <p:cNvSpPr/>
              <p:nvPr/>
            </p:nvSpPr>
            <p:spPr>
              <a:xfrm>
                <a:off x="0" y="0"/>
                <a:ext cx="1749018" cy="292562"/>
              </a:xfrm>
              <a:custGeom>
                <a:avLst/>
                <a:gdLst/>
                <a:ahLst/>
                <a:cxnLst/>
                <a:rect l="l" t="t" r="r" b="b"/>
                <a:pathLst>
                  <a:path w="1749018" h="292562">
                    <a:moveTo>
                      <a:pt x="74548" y="0"/>
                    </a:moveTo>
                    <a:lnTo>
                      <a:pt x="1674471" y="0"/>
                    </a:lnTo>
                    <a:cubicBezTo>
                      <a:pt x="1715642" y="0"/>
                      <a:pt x="1749018" y="33376"/>
                      <a:pt x="1749018" y="74548"/>
                    </a:cubicBezTo>
                    <a:lnTo>
                      <a:pt x="1749018" y="218014"/>
                    </a:lnTo>
                    <a:cubicBezTo>
                      <a:pt x="1749018" y="237786"/>
                      <a:pt x="1741164" y="256747"/>
                      <a:pt x="1727184" y="270728"/>
                    </a:cubicBezTo>
                    <a:cubicBezTo>
                      <a:pt x="1713203" y="284708"/>
                      <a:pt x="1694242" y="292562"/>
                      <a:pt x="1674471" y="292562"/>
                    </a:cubicBezTo>
                    <a:lnTo>
                      <a:pt x="74548" y="292562"/>
                    </a:lnTo>
                    <a:cubicBezTo>
                      <a:pt x="33376" y="292562"/>
                      <a:pt x="0" y="259186"/>
                      <a:pt x="0" y="218014"/>
                    </a:cubicBezTo>
                    <a:lnTo>
                      <a:pt x="0" y="74548"/>
                    </a:lnTo>
                    <a:cubicBezTo>
                      <a:pt x="0" y="54776"/>
                      <a:pt x="7854" y="35815"/>
                      <a:pt x="21834" y="21834"/>
                    </a:cubicBezTo>
                    <a:cubicBezTo>
                      <a:pt x="35815" y="7854"/>
                      <a:pt x="54776" y="0"/>
                      <a:pt x="74548" y="0"/>
                    </a:cubicBezTo>
                    <a:close/>
                  </a:path>
                </a:pathLst>
              </a:custGeom>
              <a:solidFill>
                <a:srgbClr val="CD9EFF"/>
              </a:solidFill>
            </p:spPr>
            <p:txBody>
              <a:bodyPr/>
              <a:lstStyle/>
              <a:p>
                <a:endParaRPr lang="en-US"/>
              </a:p>
            </p:txBody>
          </p:sp>
          <p:sp>
            <p:nvSpPr>
              <p:cNvPr id="9" name="TextBox 9"/>
              <p:cNvSpPr txBox="1"/>
              <p:nvPr/>
            </p:nvSpPr>
            <p:spPr>
              <a:xfrm>
                <a:off x="0" y="-38100"/>
                <a:ext cx="1749018" cy="33066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35959" y="161093"/>
              <a:ext cx="7436249" cy="974278"/>
            </a:xfrm>
            <a:prstGeom prst="rect">
              <a:avLst/>
            </a:prstGeom>
          </p:spPr>
          <p:txBody>
            <a:bodyPr lIns="0" tIns="0" rIns="0" bIns="0" rtlCol="0" anchor="t">
              <a:spAutoFit/>
            </a:bodyPr>
            <a:lstStyle/>
            <a:p>
              <a:pPr algn="ctr">
                <a:lnSpc>
                  <a:spcPts val="5134"/>
                </a:lnSpc>
              </a:pPr>
              <a:r>
                <a:rPr lang="en-US" sz="4279" spc="213">
                  <a:solidFill>
                    <a:srgbClr val="1D2A50"/>
                  </a:solidFill>
                  <a:latin typeface="Jua"/>
                  <a:ea typeface="Jua"/>
                  <a:cs typeface="Jua"/>
                  <a:sym typeface="Jua"/>
                </a:rPr>
                <a:t>ANY QUESTIONS?</a:t>
              </a:r>
            </a:p>
          </p:txBody>
        </p:sp>
      </p:grpSp>
      <p:sp>
        <p:nvSpPr>
          <p:cNvPr id="11" name="Freeform 11"/>
          <p:cNvSpPr/>
          <p:nvPr/>
        </p:nvSpPr>
        <p:spPr>
          <a:xfrm rot="-1828852">
            <a:off x="13054234" y="3276494"/>
            <a:ext cx="4306586" cy="4306586"/>
          </a:xfrm>
          <a:custGeom>
            <a:avLst/>
            <a:gdLst/>
            <a:ahLst/>
            <a:cxnLst/>
            <a:rect l="l" t="t" r="r" b="b"/>
            <a:pathLst>
              <a:path w="4306586" h="4306586">
                <a:moveTo>
                  <a:pt x="0" y="0"/>
                </a:moveTo>
                <a:lnTo>
                  <a:pt x="4306587" y="0"/>
                </a:lnTo>
                <a:lnTo>
                  <a:pt x="4306587" y="4306586"/>
                </a:lnTo>
                <a:lnTo>
                  <a:pt x="0" y="4306586"/>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1945657" y="3988153"/>
            <a:ext cx="14396687" cy="2254187"/>
          </a:xfrm>
          <a:prstGeom prst="rect">
            <a:avLst/>
          </a:prstGeom>
        </p:spPr>
        <p:txBody>
          <a:bodyPr lIns="0" tIns="0" rIns="0" bIns="0" rtlCol="0" anchor="t">
            <a:spAutoFit/>
          </a:bodyPr>
          <a:lstStyle/>
          <a:p>
            <a:pPr marL="0" lvl="0" indent="0" algn="ctr">
              <a:lnSpc>
                <a:spcPts val="15810"/>
              </a:lnSpc>
            </a:pPr>
            <a:r>
              <a:rPr lang="en-US" sz="18600" spc="-558">
                <a:solidFill>
                  <a:srgbClr val="FFFFFF"/>
                </a:solidFill>
                <a:latin typeface="Bobby Jones"/>
                <a:ea typeface="Bobby Jones"/>
                <a:cs typeface="Bobby Jones"/>
                <a:sym typeface="Bobby Jones"/>
              </a:rPr>
              <a:t>Thank You</a:t>
            </a:r>
          </a:p>
        </p:txBody>
      </p:sp>
      <p:sp>
        <p:nvSpPr>
          <p:cNvPr id="13" name="Freeform 13"/>
          <p:cNvSpPr/>
          <p:nvPr/>
        </p:nvSpPr>
        <p:spPr>
          <a:xfrm rot="4430026">
            <a:off x="-333721" y="7204729"/>
            <a:ext cx="3758035" cy="4107142"/>
          </a:xfrm>
          <a:custGeom>
            <a:avLst/>
            <a:gdLst/>
            <a:ahLst/>
            <a:cxnLst/>
            <a:rect l="l" t="t" r="r" b="b"/>
            <a:pathLst>
              <a:path w="3758035" h="4107142">
                <a:moveTo>
                  <a:pt x="0" y="0"/>
                </a:moveTo>
                <a:lnTo>
                  <a:pt x="3758035" y="0"/>
                </a:lnTo>
                <a:lnTo>
                  <a:pt x="3758035" y="4107142"/>
                </a:lnTo>
                <a:lnTo>
                  <a:pt x="0" y="4107142"/>
                </a:lnTo>
                <a:lnTo>
                  <a:pt x="0" y="0"/>
                </a:lnTo>
                <a:close/>
              </a:path>
            </a:pathLst>
          </a:custGeom>
          <a:blipFill>
            <a:blip r:embed="rId5"/>
            <a:stretch>
              <a:fillRect/>
            </a:stretch>
          </a:blipFill>
        </p:spPr>
        <p:txBody>
          <a:bodyPr/>
          <a:lstStyle/>
          <a:p>
            <a:endParaRPr lang="en-US"/>
          </a:p>
        </p:txBody>
      </p:sp>
      <p:sp>
        <p:nvSpPr>
          <p:cNvPr id="14" name="Freeform 14"/>
          <p:cNvSpPr/>
          <p:nvPr/>
        </p:nvSpPr>
        <p:spPr>
          <a:xfrm rot="5836028">
            <a:off x="-3397227" y="-1843220"/>
            <a:ext cx="5332766" cy="5306102"/>
          </a:xfrm>
          <a:custGeom>
            <a:avLst/>
            <a:gdLst/>
            <a:ahLst/>
            <a:cxnLst/>
            <a:rect l="l" t="t" r="r" b="b"/>
            <a:pathLst>
              <a:path w="5332766" h="5306102">
                <a:moveTo>
                  <a:pt x="0" y="0"/>
                </a:moveTo>
                <a:lnTo>
                  <a:pt x="5332766" y="0"/>
                </a:lnTo>
                <a:lnTo>
                  <a:pt x="5332766" y="5306102"/>
                </a:lnTo>
                <a:lnTo>
                  <a:pt x="0" y="5306102"/>
                </a:lnTo>
                <a:lnTo>
                  <a:pt x="0" y="0"/>
                </a:lnTo>
                <a:close/>
              </a:path>
            </a:pathLst>
          </a:custGeom>
          <a:blipFill>
            <a:blip r:embed="rId6"/>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438716"/>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55380" y="1871793"/>
            <a:ext cx="13213506" cy="1787933"/>
          </a:xfrm>
          <a:prstGeom prst="rect">
            <a:avLst/>
          </a:prstGeom>
        </p:spPr>
        <p:txBody>
          <a:bodyPr lIns="0" tIns="0" rIns="0" bIns="0" rtlCol="0" anchor="t">
            <a:spAutoFit/>
          </a:bodyPr>
          <a:lstStyle/>
          <a:p>
            <a:pPr algn="l">
              <a:lnSpc>
                <a:spcPts val="6653"/>
              </a:lnSpc>
            </a:pPr>
            <a:r>
              <a:rPr lang="en-US" sz="7827" spc="-234">
                <a:solidFill>
                  <a:srgbClr val="FFD98E"/>
                </a:solidFill>
                <a:latin typeface="Bobby Jones"/>
                <a:ea typeface="Bobby Jones"/>
                <a:cs typeface="Bobby Jones"/>
                <a:sym typeface="Bobby Jones"/>
              </a:rPr>
              <a:t>Bidirectional Search Algorithm</a:t>
            </a:r>
          </a:p>
          <a:p>
            <a:pPr marL="0" lvl="0" indent="0" algn="l">
              <a:lnSpc>
                <a:spcPts val="6653"/>
              </a:lnSpc>
            </a:pPr>
            <a:endParaRPr lang="en-US" sz="7827" spc="-234">
              <a:solidFill>
                <a:srgbClr val="FFD98E"/>
              </a:solidFill>
              <a:latin typeface="Bobby Jones"/>
              <a:ea typeface="Bobby Jones"/>
              <a:cs typeface="Bobby Jones"/>
              <a:sym typeface="Bobby Jones"/>
            </a:endParaRPr>
          </a:p>
        </p:txBody>
      </p:sp>
      <p:grpSp>
        <p:nvGrpSpPr>
          <p:cNvPr id="4" name="Group 4"/>
          <p:cNvGrpSpPr/>
          <p:nvPr/>
        </p:nvGrpSpPr>
        <p:grpSpPr>
          <a:xfrm>
            <a:off x="1028700" y="1028700"/>
            <a:ext cx="16230600" cy="8229600"/>
            <a:chOff x="0" y="0"/>
            <a:chExt cx="4555776" cy="2309971"/>
          </a:xfrm>
        </p:grpSpPr>
        <p:sp>
          <p:nvSpPr>
            <p:cNvPr id="5" name="Freeform 5"/>
            <p:cNvSpPr/>
            <p:nvPr/>
          </p:nvSpPr>
          <p:spPr>
            <a:xfrm>
              <a:off x="0" y="0"/>
              <a:ext cx="4555776" cy="2309971"/>
            </a:xfrm>
            <a:custGeom>
              <a:avLst/>
              <a:gdLst/>
              <a:ahLst/>
              <a:cxnLst/>
              <a:rect l="l" t="t" r="r" b="b"/>
              <a:pathLst>
                <a:path w="4555776" h="2309971">
                  <a:moveTo>
                    <a:pt x="28620" y="0"/>
                  </a:moveTo>
                  <a:lnTo>
                    <a:pt x="4527157" y="0"/>
                  </a:lnTo>
                  <a:cubicBezTo>
                    <a:pt x="4542963" y="0"/>
                    <a:pt x="4555776" y="12813"/>
                    <a:pt x="4555776" y="28620"/>
                  </a:cubicBezTo>
                  <a:lnTo>
                    <a:pt x="4555776" y="2281351"/>
                  </a:lnTo>
                  <a:cubicBezTo>
                    <a:pt x="4555776" y="2297157"/>
                    <a:pt x="4542963" y="2309971"/>
                    <a:pt x="4527157" y="2309971"/>
                  </a:cubicBezTo>
                  <a:lnTo>
                    <a:pt x="28620" y="2309971"/>
                  </a:lnTo>
                  <a:cubicBezTo>
                    <a:pt x="12813" y="2309971"/>
                    <a:pt x="0" y="2297157"/>
                    <a:pt x="0" y="2281351"/>
                  </a:cubicBezTo>
                  <a:lnTo>
                    <a:pt x="0" y="28620"/>
                  </a:lnTo>
                  <a:cubicBezTo>
                    <a:pt x="0" y="12813"/>
                    <a:pt x="12813" y="0"/>
                    <a:pt x="28620"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6" name="TextBox 6"/>
            <p:cNvSpPr txBox="1"/>
            <p:nvPr/>
          </p:nvSpPr>
          <p:spPr>
            <a:xfrm>
              <a:off x="0" y="-38100"/>
              <a:ext cx="4555776" cy="234807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021014" y="2618122"/>
            <a:ext cx="12245972" cy="6853190"/>
          </a:xfrm>
          <a:prstGeom prst="rect">
            <a:avLst/>
          </a:prstGeom>
        </p:spPr>
        <p:txBody>
          <a:bodyPr lIns="0" tIns="0" rIns="0" bIns="0" rtlCol="0" anchor="t">
            <a:spAutoFit/>
          </a:bodyPr>
          <a:lstStyle/>
          <a:p>
            <a:pPr algn="ctr">
              <a:lnSpc>
                <a:spcPts val="5838"/>
              </a:lnSpc>
            </a:pPr>
            <a:endParaRPr/>
          </a:p>
          <a:p>
            <a:pPr algn="ctr">
              <a:lnSpc>
                <a:spcPts val="5838"/>
              </a:lnSpc>
            </a:pPr>
            <a:r>
              <a:rPr lang="en-US" sz="4708">
                <a:solidFill>
                  <a:srgbClr val="FFFFFF"/>
                </a:solidFill>
                <a:latin typeface="Bobby Jones"/>
                <a:ea typeface="Bobby Jones"/>
                <a:cs typeface="Bobby Jones"/>
                <a:sym typeface="Bobby Jones"/>
              </a:rPr>
              <a:t> A graph traversal algorithm that runs two simultaneous searches one forward from the start and one backward from the goal meeting in the middle. It greatly reduces explored nodes, making it faster and more memory-efficient. Used in AI pathfinding, GPS routing, and network optimization.</a:t>
            </a:r>
          </a:p>
          <a:p>
            <a:pPr marL="0" lvl="0" indent="0" algn="ctr">
              <a:lnSpc>
                <a:spcPts val="7753"/>
              </a:lnSpc>
            </a:pPr>
            <a:endParaRPr lang="en-US" sz="4708">
              <a:solidFill>
                <a:srgbClr val="FFFFFF"/>
              </a:solidFill>
              <a:latin typeface="Bobby Jones"/>
              <a:ea typeface="Bobby Jones"/>
              <a:cs typeface="Bobby Jones"/>
              <a:sym typeface="Bobby Jones"/>
            </a:endParaRPr>
          </a:p>
        </p:txBody>
      </p:sp>
      <p:sp>
        <p:nvSpPr>
          <p:cNvPr id="8" name="Freeform 8"/>
          <p:cNvSpPr/>
          <p:nvPr/>
        </p:nvSpPr>
        <p:spPr>
          <a:xfrm>
            <a:off x="14817561" y="6816561"/>
            <a:ext cx="2441739" cy="2441739"/>
          </a:xfrm>
          <a:custGeom>
            <a:avLst/>
            <a:gdLst/>
            <a:ahLst/>
            <a:cxnLst/>
            <a:rect l="l" t="t" r="r" b="b"/>
            <a:pathLst>
              <a:path w="2441739" h="2441739">
                <a:moveTo>
                  <a:pt x="0" y="0"/>
                </a:moveTo>
                <a:lnTo>
                  <a:pt x="2441739" y="0"/>
                </a:lnTo>
                <a:lnTo>
                  <a:pt x="2441739" y="2441739"/>
                </a:lnTo>
                <a:lnTo>
                  <a:pt x="0" y="2441739"/>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flipH="1" flipV="1">
            <a:off x="-1380495" y="-5438716"/>
            <a:ext cx="21048990" cy="21164432"/>
          </a:xfrm>
          <a:custGeom>
            <a:avLst/>
            <a:gdLst/>
            <a:ahLst/>
            <a:cxnLst/>
            <a:rect l="l" t="t" r="r" b="b"/>
            <a:pathLst>
              <a:path w="21048990" h="21164432">
                <a:moveTo>
                  <a:pt x="21048990" y="21164432"/>
                </a:moveTo>
                <a:lnTo>
                  <a:pt x="0" y="21164432"/>
                </a:lnTo>
                <a:lnTo>
                  <a:pt x="0" y="0"/>
                </a:lnTo>
                <a:lnTo>
                  <a:pt x="21048990" y="0"/>
                </a:lnTo>
                <a:lnTo>
                  <a:pt x="21048990" y="21164432"/>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58333" y="911015"/>
            <a:ext cx="940734" cy="888994"/>
          </a:xfrm>
          <a:custGeom>
            <a:avLst/>
            <a:gdLst/>
            <a:ahLst/>
            <a:cxnLst/>
            <a:rect l="l" t="t" r="r" b="b"/>
            <a:pathLst>
              <a:path w="940734" h="888994">
                <a:moveTo>
                  <a:pt x="0" y="0"/>
                </a:moveTo>
                <a:lnTo>
                  <a:pt x="940734" y="0"/>
                </a:lnTo>
                <a:lnTo>
                  <a:pt x="940734" y="888994"/>
                </a:lnTo>
                <a:lnTo>
                  <a:pt x="0" y="888994"/>
                </a:lnTo>
                <a:lnTo>
                  <a:pt x="0" y="0"/>
                </a:lnTo>
                <a:close/>
              </a:path>
            </a:pathLst>
          </a:custGeom>
          <a:blipFill>
            <a:blip r:embed="rId4"/>
            <a:stretch>
              <a:fillRect/>
            </a:stretch>
          </a:blipFill>
        </p:spPr>
        <p:txBody>
          <a:bodyPr/>
          <a:lstStyle/>
          <a:p>
            <a:endParaRPr lang="en-US"/>
          </a:p>
        </p:txBody>
      </p:sp>
      <p:sp>
        <p:nvSpPr>
          <p:cNvPr id="4" name="Freeform 4"/>
          <p:cNvSpPr/>
          <p:nvPr/>
        </p:nvSpPr>
        <p:spPr>
          <a:xfrm>
            <a:off x="15346335" y="139706"/>
            <a:ext cx="940734" cy="888994"/>
          </a:xfrm>
          <a:custGeom>
            <a:avLst/>
            <a:gdLst/>
            <a:ahLst/>
            <a:cxnLst/>
            <a:rect l="l" t="t" r="r" b="b"/>
            <a:pathLst>
              <a:path w="940734" h="888994">
                <a:moveTo>
                  <a:pt x="0" y="0"/>
                </a:moveTo>
                <a:lnTo>
                  <a:pt x="940735" y="0"/>
                </a:lnTo>
                <a:lnTo>
                  <a:pt x="940735" y="888994"/>
                </a:lnTo>
                <a:lnTo>
                  <a:pt x="0" y="888994"/>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316588" y="680022"/>
            <a:ext cx="15654824" cy="1092851"/>
          </a:xfrm>
          <a:prstGeom prst="rect">
            <a:avLst/>
          </a:prstGeom>
        </p:spPr>
        <p:txBody>
          <a:bodyPr lIns="0" tIns="0" rIns="0" bIns="0" rtlCol="0" anchor="t">
            <a:spAutoFit/>
          </a:bodyPr>
          <a:lstStyle/>
          <a:p>
            <a:pPr marL="0" lvl="0" indent="0" algn="l">
              <a:lnSpc>
                <a:spcPts val="7601"/>
              </a:lnSpc>
            </a:pPr>
            <a:r>
              <a:rPr lang="en-US" sz="8943" spc="-268">
                <a:solidFill>
                  <a:srgbClr val="FFFFFF"/>
                </a:solidFill>
                <a:latin typeface="Bobby Jones"/>
                <a:ea typeface="Bobby Jones"/>
                <a:cs typeface="Bobby Jones"/>
                <a:sym typeface="Bobby Jones"/>
              </a:rPr>
              <a:t>how bidirectional search work:</a:t>
            </a:r>
          </a:p>
        </p:txBody>
      </p:sp>
      <p:grpSp>
        <p:nvGrpSpPr>
          <p:cNvPr id="6" name="Group 6"/>
          <p:cNvGrpSpPr/>
          <p:nvPr/>
        </p:nvGrpSpPr>
        <p:grpSpPr>
          <a:xfrm>
            <a:off x="1028700" y="2106248"/>
            <a:ext cx="16230600" cy="6624062"/>
            <a:chOff x="0" y="0"/>
            <a:chExt cx="4555776" cy="1859312"/>
          </a:xfrm>
        </p:grpSpPr>
        <p:sp>
          <p:nvSpPr>
            <p:cNvPr id="7" name="Freeform 7"/>
            <p:cNvSpPr/>
            <p:nvPr/>
          </p:nvSpPr>
          <p:spPr>
            <a:xfrm>
              <a:off x="0" y="0"/>
              <a:ext cx="4555776" cy="1859312"/>
            </a:xfrm>
            <a:custGeom>
              <a:avLst/>
              <a:gdLst/>
              <a:ahLst/>
              <a:cxnLst/>
              <a:rect l="l" t="t" r="r" b="b"/>
              <a:pathLst>
                <a:path w="4555776" h="1859312">
                  <a:moveTo>
                    <a:pt x="28620" y="0"/>
                  </a:moveTo>
                  <a:lnTo>
                    <a:pt x="4527157" y="0"/>
                  </a:lnTo>
                  <a:cubicBezTo>
                    <a:pt x="4542963" y="0"/>
                    <a:pt x="4555776" y="12813"/>
                    <a:pt x="4555776" y="28620"/>
                  </a:cubicBezTo>
                  <a:lnTo>
                    <a:pt x="4555776" y="1830692"/>
                  </a:lnTo>
                  <a:cubicBezTo>
                    <a:pt x="4555776" y="1846498"/>
                    <a:pt x="4542963" y="1859312"/>
                    <a:pt x="4527157" y="1859312"/>
                  </a:cubicBezTo>
                  <a:lnTo>
                    <a:pt x="28620" y="1859312"/>
                  </a:lnTo>
                  <a:cubicBezTo>
                    <a:pt x="12813" y="1859312"/>
                    <a:pt x="0" y="1846498"/>
                    <a:pt x="0" y="1830692"/>
                  </a:cubicBezTo>
                  <a:lnTo>
                    <a:pt x="0" y="28620"/>
                  </a:lnTo>
                  <a:cubicBezTo>
                    <a:pt x="0" y="12813"/>
                    <a:pt x="12813" y="0"/>
                    <a:pt x="28620" y="0"/>
                  </a:cubicBezTo>
                  <a:close/>
                </a:path>
              </a:pathLst>
            </a:custGeom>
            <a:solidFill>
              <a:srgbClr val="000000">
                <a:alpha val="0"/>
              </a:srgbClr>
            </a:solidFill>
            <a:ln w="38100" cap="rnd">
              <a:solidFill>
                <a:srgbClr val="CD9EFF"/>
              </a:solidFill>
              <a:prstDash val="solid"/>
              <a:round/>
            </a:ln>
          </p:spPr>
          <p:txBody>
            <a:bodyPr/>
            <a:lstStyle/>
            <a:p>
              <a:endParaRPr lang="en-US"/>
            </a:p>
          </p:txBody>
        </p:sp>
        <p:sp>
          <p:nvSpPr>
            <p:cNvPr id="8" name="TextBox 8"/>
            <p:cNvSpPr txBox="1"/>
            <p:nvPr/>
          </p:nvSpPr>
          <p:spPr>
            <a:xfrm>
              <a:off x="0" y="-38100"/>
              <a:ext cx="4555776" cy="189741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99067" y="2421519"/>
            <a:ext cx="5572238" cy="690929"/>
          </a:xfrm>
          <a:prstGeom prst="rect">
            <a:avLst/>
          </a:prstGeom>
        </p:spPr>
        <p:txBody>
          <a:bodyPr lIns="0" tIns="0" rIns="0" bIns="0" rtlCol="0" anchor="t">
            <a:spAutoFit/>
          </a:bodyPr>
          <a:lstStyle/>
          <a:p>
            <a:pPr marL="0" lvl="0" indent="0" algn="l">
              <a:lnSpc>
                <a:spcPts val="4833"/>
              </a:lnSpc>
            </a:pPr>
            <a:r>
              <a:rPr lang="en-US" sz="5686" spc="-170">
                <a:solidFill>
                  <a:srgbClr val="CD9EFF"/>
                </a:solidFill>
                <a:latin typeface="Bobby Jones"/>
                <a:ea typeface="Bobby Jones"/>
                <a:cs typeface="Bobby Jones"/>
                <a:sym typeface="Bobby Jones"/>
              </a:rPr>
              <a:t>1-Initialization</a:t>
            </a:r>
          </a:p>
        </p:txBody>
      </p:sp>
      <p:sp>
        <p:nvSpPr>
          <p:cNvPr id="10" name="TextBox 10"/>
          <p:cNvSpPr txBox="1"/>
          <p:nvPr/>
        </p:nvSpPr>
        <p:spPr>
          <a:xfrm>
            <a:off x="9834015" y="2421519"/>
            <a:ext cx="7675494" cy="690929"/>
          </a:xfrm>
          <a:prstGeom prst="rect">
            <a:avLst/>
          </a:prstGeom>
        </p:spPr>
        <p:txBody>
          <a:bodyPr lIns="0" tIns="0" rIns="0" bIns="0" rtlCol="0" anchor="t">
            <a:spAutoFit/>
          </a:bodyPr>
          <a:lstStyle/>
          <a:p>
            <a:pPr marL="0" lvl="0" indent="0" algn="l">
              <a:lnSpc>
                <a:spcPts val="4833"/>
              </a:lnSpc>
            </a:pPr>
            <a:r>
              <a:rPr lang="en-US" sz="5686" spc="-170">
                <a:solidFill>
                  <a:srgbClr val="CD9EFF"/>
                </a:solidFill>
                <a:latin typeface="Bobby Jones"/>
                <a:ea typeface="Bobby Jones"/>
                <a:cs typeface="Bobby Jones"/>
                <a:sym typeface="Bobby Jones"/>
              </a:rPr>
              <a:t>2-Search Expansion</a:t>
            </a:r>
          </a:p>
        </p:txBody>
      </p:sp>
      <p:sp>
        <p:nvSpPr>
          <p:cNvPr id="11" name="TextBox 11"/>
          <p:cNvSpPr txBox="1"/>
          <p:nvPr/>
        </p:nvSpPr>
        <p:spPr>
          <a:xfrm>
            <a:off x="1499067" y="5016619"/>
            <a:ext cx="8219960" cy="690929"/>
          </a:xfrm>
          <a:prstGeom prst="rect">
            <a:avLst/>
          </a:prstGeom>
        </p:spPr>
        <p:txBody>
          <a:bodyPr lIns="0" tIns="0" rIns="0" bIns="0" rtlCol="0" anchor="t">
            <a:spAutoFit/>
          </a:bodyPr>
          <a:lstStyle/>
          <a:p>
            <a:pPr marL="0" lvl="0" indent="0" algn="l">
              <a:lnSpc>
                <a:spcPts val="4833"/>
              </a:lnSpc>
            </a:pPr>
            <a:r>
              <a:rPr lang="en-US" sz="5686" spc="-170">
                <a:solidFill>
                  <a:srgbClr val="CD9EFF"/>
                </a:solidFill>
                <a:latin typeface="Bobby Jones"/>
                <a:ea typeface="Bobby Jones"/>
                <a:cs typeface="Bobby Jones"/>
                <a:sym typeface="Bobby Jones"/>
              </a:rPr>
              <a:t>3-Intersection Check</a:t>
            </a:r>
          </a:p>
        </p:txBody>
      </p:sp>
      <p:sp>
        <p:nvSpPr>
          <p:cNvPr id="12" name="TextBox 12"/>
          <p:cNvSpPr txBox="1"/>
          <p:nvPr/>
        </p:nvSpPr>
        <p:spPr>
          <a:xfrm>
            <a:off x="9834015" y="5077827"/>
            <a:ext cx="8219960" cy="690929"/>
          </a:xfrm>
          <a:prstGeom prst="rect">
            <a:avLst/>
          </a:prstGeom>
        </p:spPr>
        <p:txBody>
          <a:bodyPr lIns="0" tIns="0" rIns="0" bIns="0" rtlCol="0" anchor="t">
            <a:spAutoFit/>
          </a:bodyPr>
          <a:lstStyle/>
          <a:p>
            <a:pPr marL="0" lvl="0" indent="0" algn="l">
              <a:lnSpc>
                <a:spcPts val="4833"/>
              </a:lnSpc>
            </a:pPr>
            <a:r>
              <a:rPr lang="en-US" sz="5686" spc="-170">
                <a:solidFill>
                  <a:srgbClr val="CD9EFF"/>
                </a:solidFill>
                <a:latin typeface="Bobby Jones"/>
                <a:ea typeface="Bobby Jones"/>
                <a:cs typeface="Bobby Jones"/>
                <a:sym typeface="Bobby Jones"/>
              </a:rPr>
              <a:t>4- Path Construction</a:t>
            </a:r>
          </a:p>
        </p:txBody>
      </p:sp>
      <p:sp>
        <p:nvSpPr>
          <p:cNvPr id="13" name="TextBox 13"/>
          <p:cNvSpPr txBox="1"/>
          <p:nvPr/>
        </p:nvSpPr>
        <p:spPr>
          <a:xfrm>
            <a:off x="1969434" y="3083872"/>
            <a:ext cx="5402209" cy="1490540"/>
          </a:xfrm>
          <a:prstGeom prst="rect">
            <a:avLst/>
          </a:prstGeom>
        </p:spPr>
        <p:txBody>
          <a:bodyPr lIns="0" tIns="0" rIns="0" bIns="0" rtlCol="0" anchor="t">
            <a:spAutoFit/>
          </a:bodyPr>
          <a:lstStyle/>
          <a:p>
            <a:pPr marL="0" lvl="0" indent="0" algn="l">
              <a:lnSpc>
                <a:spcPts val="3957"/>
              </a:lnSpc>
            </a:pPr>
            <a:r>
              <a:rPr lang="en-US" sz="3141" spc="-94">
                <a:solidFill>
                  <a:srgbClr val="FFFFFF"/>
                </a:solidFill>
                <a:latin typeface="Bobby Jones"/>
                <a:ea typeface="Bobby Jones"/>
                <a:cs typeface="Bobby Jones"/>
                <a:sym typeface="Bobby Jones"/>
              </a:rPr>
              <a:t> Create two frontiers one at the start node  and the other at the goal node </a:t>
            </a:r>
          </a:p>
        </p:txBody>
      </p:sp>
      <p:sp>
        <p:nvSpPr>
          <p:cNvPr id="14" name="TextBox 14"/>
          <p:cNvSpPr txBox="1"/>
          <p:nvPr/>
        </p:nvSpPr>
        <p:spPr>
          <a:xfrm>
            <a:off x="10461206" y="3141022"/>
            <a:ext cx="6109772" cy="2172267"/>
          </a:xfrm>
          <a:prstGeom prst="rect">
            <a:avLst/>
          </a:prstGeom>
        </p:spPr>
        <p:txBody>
          <a:bodyPr lIns="0" tIns="0" rIns="0" bIns="0" rtlCol="0" anchor="t">
            <a:spAutoFit/>
          </a:bodyPr>
          <a:lstStyle/>
          <a:p>
            <a:pPr algn="l">
              <a:lnSpc>
                <a:spcPts val="3440"/>
              </a:lnSpc>
            </a:pPr>
            <a:r>
              <a:rPr lang="en-US" sz="3246" spc="-97">
                <a:solidFill>
                  <a:srgbClr val="FFFFFF"/>
                </a:solidFill>
                <a:latin typeface="Bobby Jones"/>
                <a:ea typeface="Bobby Jones"/>
                <a:cs typeface="Bobby Jones"/>
                <a:sym typeface="Bobby Jones"/>
              </a:rPr>
              <a:t>Add all unvisited neighbors to the respective frontier.</a:t>
            </a:r>
          </a:p>
          <a:p>
            <a:pPr algn="l">
              <a:lnSpc>
                <a:spcPts val="3440"/>
              </a:lnSpc>
            </a:pPr>
            <a:r>
              <a:rPr lang="en-US" sz="3246" spc="-97">
                <a:solidFill>
                  <a:srgbClr val="FFFFFF"/>
                </a:solidFill>
                <a:latin typeface="Bobby Jones"/>
                <a:ea typeface="Bobby Jones"/>
                <a:cs typeface="Bobby Jones"/>
                <a:sym typeface="Bobby Jones"/>
              </a:rPr>
              <a:t>Track visited nodes to avoid duplication.</a:t>
            </a:r>
          </a:p>
          <a:p>
            <a:pPr marL="0" lvl="0" indent="0" algn="l">
              <a:lnSpc>
                <a:spcPts val="3440"/>
              </a:lnSpc>
            </a:pPr>
            <a:endParaRPr lang="en-US" sz="3246" spc="-97">
              <a:solidFill>
                <a:srgbClr val="FFFFFF"/>
              </a:solidFill>
              <a:latin typeface="Bobby Jones"/>
              <a:ea typeface="Bobby Jones"/>
              <a:cs typeface="Bobby Jones"/>
              <a:sym typeface="Bobby Jones"/>
            </a:endParaRPr>
          </a:p>
        </p:txBody>
      </p:sp>
      <p:sp>
        <p:nvSpPr>
          <p:cNvPr id="15" name="TextBox 15"/>
          <p:cNvSpPr txBox="1"/>
          <p:nvPr/>
        </p:nvSpPr>
        <p:spPr>
          <a:xfrm>
            <a:off x="1969434" y="5730655"/>
            <a:ext cx="6019645" cy="2620371"/>
          </a:xfrm>
          <a:prstGeom prst="rect">
            <a:avLst/>
          </a:prstGeom>
        </p:spPr>
        <p:txBody>
          <a:bodyPr lIns="0" tIns="0" rIns="0" bIns="0" rtlCol="0" anchor="t">
            <a:spAutoFit/>
          </a:bodyPr>
          <a:lstStyle/>
          <a:p>
            <a:pPr marL="0" lvl="0" indent="0" algn="l">
              <a:lnSpc>
                <a:spcPts val="4187"/>
              </a:lnSpc>
            </a:pPr>
            <a:r>
              <a:rPr lang="en-US" sz="3246" spc="-97">
                <a:solidFill>
                  <a:srgbClr val="FFFFFF"/>
                </a:solidFill>
                <a:latin typeface="Bobby Jones"/>
                <a:ea typeface="Bobby Jones"/>
                <a:cs typeface="Bobby Jones"/>
                <a:sym typeface="Bobby Jones"/>
              </a:rPr>
              <a:t>After every expansion step, check whether any node appears in both visited sets. If found, the two searches have intersected a path has been found</a:t>
            </a:r>
          </a:p>
        </p:txBody>
      </p:sp>
      <p:sp>
        <p:nvSpPr>
          <p:cNvPr id="16" name="TextBox 16"/>
          <p:cNvSpPr txBox="1"/>
          <p:nvPr/>
        </p:nvSpPr>
        <p:spPr>
          <a:xfrm>
            <a:off x="10515276" y="5749705"/>
            <a:ext cx="5771794" cy="2491427"/>
          </a:xfrm>
          <a:prstGeom prst="rect">
            <a:avLst/>
          </a:prstGeom>
        </p:spPr>
        <p:txBody>
          <a:bodyPr lIns="0" tIns="0" rIns="0" bIns="0" rtlCol="0" anchor="t">
            <a:spAutoFit/>
          </a:bodyPr>
          <a:lstStyle/>
          <a:p>
            <a:pPr marL="0" lvl="0" indent="0" algn="l">
              <a:lnSpc>
                <a:spcPts val="3927"/>
              </a:lnSpc>
            </a:pPr>
            <a:r>
              <a:rPr lang="en-US" sz="3246" spc="-97">
                <a:solidFill>
                  <a:srgbClr val="FFFFFF"/>
                </a:solidFill>
                <a:latin typeface="Bobby Jones"/>
                <a:ea typeface="Bobby Jones"/>
                <a:cs typeface="Bobby Jones"/>
                <a:sym typeface="Bobby Jones"/>
              </a:rPr>
              <a:t>Construct the full path by combining the path from the start to the meeting point and from the goal to the meeting point (in reverse).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flipH="1" flipV="1">
            <a:off x="-1380495" y="-5438716"/>
            <a:ext cx="21048990" cy="21164432"/>
          </a:xfrm>
          <a:custGeom>
            <a:avLst/>
            <a:gdLst/>
            <a:ahLst/>
            <a:cxnLst/>
            <a:rect l="l" t="t" r="r" b="b"/>
            <a:pathLst>
              <a:path w="21048990" h="21164432">
                <a:moveTo>
                  <a:pt x="21048990" y="21164432"/>
                </a:moveTo>
                <a:lnTo>
                  <a:pt x="0" y="21164432"/>
                </a:lnTo>
                <a:lnTo>
                  <a:pt x="0" y="0"/>
                </a:lnTo>
                <a:lnTo>
                  <a:pt x="21048990" y="0"/>
                </a:lnTo>
                <a:lnTo>
                  <a:pt x="21048990" y="21164432"/>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185832" y="2761880"/>
            <a:ext cx="12515802" cy="6156995"/>
          </a:xfrm>
          <a:custGeom>
            <a:avLst/>
            <a:gdLst/>
            <a:ahLst/>
            <a:cxnLst/>
            <a:rect l="l" t="t" r="r" b="b"/>
            <a:pathLst>
              <a:path w="12515802" h="6156995">
                <a:moveTo>
                  <a:pt x="0" y="0"/>
                </a:moveTo>
                <a:lnTo>
                  <a:pt x="12515801" y="0"/>
                </a:lnTo>
                <a:lnTo>
                  <a:pt x="12515801" y="6156994"/>
                </a:lnTo>
                <a:lnTo>
                  <a:pt x="0" y="6156994"/>
                </a:lnTo>
                <a:lnTo>
                  <a:pt x="0" y="0"/>
                </a:lnTo>
                <a:close/>
              </a:path>
            </a:pathLst>
          </a:custGeom>
          <a:blipFill>
            <a:blip r:embed="rId4"/>
            <a:stretch>
              <a:fillRect l="-2063" t="-3343" r="-1688"/>
            </a:stretch>
          </a:blipFill>
        </p:spPr>
        <p:txBody>
          <a:bodyPr/>
          <a:lstStyle/>
          <a:p>
            <a:endParaRPr lang="en-US"/>
          </a:p>
        </p:txBody>
      </p:sp>
      <p:sp>
        <p:nvSpPr>
          <p:cNvPr id="4" name="Freeform 4"/>
          <p:cNvSpPr/>
          <p:nvPr/>
        </p:nvSpPr>
        <p:spPr>
          <a:xfrm rot="5400000">
            <a:off x="6359915" y="-788970"/>
            <a:ext cx="6156995" cy="13258693"/>
          </a:xfrm>
          <a:custGeom>
            <a:avLst/>
            <a:gdLst/>
            <a:ahLst/>
            <a:cxnLst/>
            <a:rect l="l" t="t" r="r" b="b"/>
            <a:pathLst>
              <a:path w="6156995" h="13258693">
                <a:moveTo>
                  <a:pt x="0" y="0"/>
                </a:moveTo>
                <a:lnTo>
                  <a:pt x="6156995" y="0"/>
                </a:lnTo>
                <a:lnTo>
                  <a:pt x="6156995" y="13258694"/>
                </a:lnTo>
                <a:lnTo>
                  <a:pt x="0" y="13258694"/>
                </a:lnTo>
                <a:lnTo>
                  <a:pt x="0" y="0"/>
                </a:lnTo>
                <a:close/>
              </a:path>
            </a:pathLst>
          </a:custGeom>
          <a:blipFill>
            <a:blip r:embed="rId5"/>
            <a:stretch>
              <a:fillRect l="-46041" r="-11934"/>
            </a:stretch>
          </a:blipFill>
        </p:spPr>
        <p:txBody>
          <a:bodyPr/>
          <a:lstStyle/>
          <a:p>
            <a:endParaRPr lang="en-US"/>
          </a:p>
        </p:txBody>
      </p:sp>
      <p:grpSp>
        <p:nvGrpSpPr>
          <p:cNvPr id="5" name="Group 5"/>
          <p:cNvGrpSpPr/>
          <p:nvPr/>
        </p:nvGrpSpPr>
        <p:grpSpPr>
          <a:xfrm>
            <a:off x="5999815" y="367165"/>
            <a:ext cx="6877195" cy="2087208"/>
            <a:chOff x="0" y="0"/>
            <a:chExt cx="9169593" cy="2782944"/>
          </a:xfrm>
        </p:grpSpPr>
        <p:sp>
          <p:nvSpPr>
            <p:cNvPr id="6" name="Freeform 6"/>
            <p:cNvSpPr/>
            <p:nvPr/>
          </p:nvSpPr>
          <p:spPr>
            <a:xfrm>
              <a:off x="0" y="0"/>
              <a:ext cx="1107672" cy="1046750"/>
            </a:xfrm>
            <a:custGeom>
              <a:avLst/>
              <a:gdLst/>
              <a:ahLst/>
              <a:cxnLst/>
              <a:rect l="l" t="t" r="r" b="b"/>
              <a:pathLst>
                <a:path w="1107672" h="1046750">
                  <a:moveTo>
                    <a:pt x="0" y="0"/>
                  </a:moveTo>
                  <a:lnTo>
                    <a:pt x="1107672" y="0"/>
                  </a:lnTo>
                  <a:lnTo>
                    <a:pt x="1107672" y="1046750"/>
                  </a:lnTo>
                  <a:lnTo>
                    <a:pt x="0" y="1046750"/>
                  </a:lnTo>
                  <a:lnTo>
                    <a:pt x="0" y="0"/>
                  </a:lnTo>
                  <a:close/>
                </a:path>
              </a:pathLst>
            </a:custGeom>
            <a:blipFill>
              <a:blip r:embed="rId6"/>
              <a:stretch>
                <a:fillRect/>
              </a:stretch>
            </a:blipFill>
          </p:spPr>
          <p:txBody>
            <a:bodyPr/>
            <a:lstStyle/>
            <a:p>
              <a:endParaRPr lang="en-US"/>
            </a:p>
          </p:txBody>
        </p:sp>
        <p:sp>
          <p:nvSpPr>
            <p:cNvPr id="7" name="Freeform 7"/>
            <p:cNvSpPr/>
            <p:nvPr/>
          </p:nvSpPr>
          <p:spPr>
            <a:xfrm>
              <a:off x="7915281" y="1391472"/>
              <a:ext cx="1254312" cy="1185325"/>
            </a:xfrm>
            <a:custGeom>
              <a:avLst/>
              <a:gdLst/>
              <a:ahLst/>
              <a:cxnLst/>
              <a:rect l="l" t="t" r="r" b="b"/>
              <a:pathLst>
                <a:path w="1254312" h="1185325">
                  <a:moveTo>
                    <a:pt x="0" y="0"/>
                  </a:moveTo>
                  <a:lnTo>
                    <a:pt x="1254312" y="0"/>
                  </a:lnTo>
                  <a:lnTo>
                    <a:pt x="1254312" y="1185325"/>
                  </a:lnTo>
                  <a:lnTo>
                    <a:pt x="0" y="118532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553836" y="419100"/>
              <a:ext cx="8615757" cy="2363844"/>
            </a:xfrm>
            <a:prstGeom prst="rect">
              <a:avLst/>
            </a:prstGeom>
          </p:spPr>
          <p:txBody>
            <a:bodyPr lIns="0" tIns="0" rIns="0" bIns="0" rtlCol="0" anchor="t">
              <a:spAutoFit/>
            </a:bodyPr>
            <a:lstStyle/>
            <a:p>
              <a:pPr marL="0" lvl="0" indent="0" algn="l">
                <a:lnSpc>
                  <a:spcPts val="11680"/>
                </a:lnSpc>
              </a:pPr>
              <a:r>
                <a:rPr lang="en-US" sz="13742" spc="-412">
                  <a:solidFill>
                    <a:srgbClr val="FFD98E"/>
                  </a:solidFill>
                  <a:latin typeface="Bobby Jones"/>
                  <a:ea typeface="Bobby Jones"/>
                  <a:cs typeface="Bobby Jones"/>
                  <a:sym typeface="Bobby Jones"/>
                </a:rPr>
                <a:t>Example</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flipH="1" flipV="1">
            <a:off x="-1817191" y="-5703419"/>
            <a:ext cx="21048990" cy="21164432"/>
          </a:xfrm>
          <a:custGeom>
            <a:avLst/>
            <a:gdLst/>
            <a:ahLst/>
            <a:cxnLst/>
            <a:rect l="l" t="t" r="r" b="b"/>
            <a:pathLst>
              <a:path w="21048990" h="21164432">
                <a:moveTo>
                  <a:pt x="21048990" y="21164432"/>
                </a:moveTo>
                <a:lnTo>
                  <a:pt x="0" y="21164432"/>
                </a:lnTo>
                <a:lnTo>
                  <a:pt x="0" y="0"/>
                </a:lnTo>
                <a:lnTo>
                  <a:pt x="21048990" y="0"/>
                </a:lnTo>
                <a:lnTo>
                  <a:pt x="21048990" y="21164432"/>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42647" y="0"/>
            <a:ext cx="9565570" cy="2192655"/>
            <a:chOff x="0" y="0"/>
            <a:chExt cx="12754094" cy="2923540"/>
          </a:xfrm>
        </p:grpSpPr>
        <p:grpSp>
          <p:nvGrpSpPr>
            <p:cNvPr id="4" name="Group 4"/>
            <p:cNvGrpSpPr/>
            <p:nvPr/>
          </p:nvGrpSpPr>
          <p:grpSpPr>
            <a:xfrm>
              <a:off x="0" y="301777"/>
              <a:ext cx="9812827" cy="2319986"/>
              <a:chOff x="0" y="0"/>
              <a:chExt cx="1524385" cy="360401"/>
            </a:xfrm>
          </p:grpSpPr>
          <p:sp>
            <p:nvSpPr>
              <p:cNvPr id="5" name="Freeform 5"/>
              <p:cNvSpPr/>
              <p:nvPr/>
            </p:nvSpPr>
            <p:spPr>
              <a:xfrm>
                <a:off x="0" y="0"/>
                <a:ext cx="1524385" cy="360401"/>
              </a:xfrm>
              <a:custGeom>
                <a:avLst/>
                <a:gdLst/>
                <a:ahLst/>
                <a:cxnLst/>
                <a:rect l="l" t="t" r="r" b="b"/>
                <a:pathLst>
                  <a:path w="1524385" h="360401">
                    <a:moveTo>
                      <a:pt x="63117" y="0"/>
                    </a:moveTo>
                    <a:lnTo>
                      <a:pt x="1461269" y="0"/>
                    </a:lnTo>
                    <a:cubicBezTo>
                      <a:pt x="1496127" y="0"/>
                      <a:pt x="1524385" y="28258"/>
                      <a:pt x="1524385" y="63117"/>
                    </a:cubicBezTo>
                    <a:lnTo>
                      <a:pt x="1524385" y="297284"/>
                    </a:lnTo>
                    <a:cubicBezTo>
                      <a:pt x="1524385" y="332143"/>
                      <a:pt x="1496127" y="360401"/>
                      <a:pt x="1461269" y="360401"/>
                    </a:cubicBezTo>
                    <a:lnTo>
                      <a:pt x="63117" y="360401"/>
                    </a:lnTo>
                    <a:cubicBezTo>
                      <a:pt x="28258" y="360401"/>
                      <a:pt x="0" y="332143"/>
                      <a:pt x="0" y="297284"/>
                    </a:cubicBezTo>
                    <a:lnTo>
                      <a:pt x="0" y="63117"/>
                    </a:lnTo>
                    <a:cubicBezTo>
                      <a:pt x="0" y="28258"/>
                      <a:pt x="28258" y="0"/>
                      <a:pt x="63117" y="0"/>
                    </a:cubicBezTo>
                    <a:close/>
                  </a:path>
                </a:pathLst>
              </a:custGeom>
              <a:solidFill>
                <a:srgbClr val="CD9EFF"/>
              </a:solidFill>
            </p:spPr>
            <p:txBody>
              <a:bodyPr/>
              <a:lstStyle/>
              <a:p>
                <a:endParaRPr lang="en-US"/>
              </a:p>
            </p:txBody>
          </p:sp>
          <p:sp>
            <p:nvSpPr>
              <p:cNvPr id="6" name="TextBox 6"/>
              <p:cNvSpPr txBox="1"/>
              <p:nvPr/>
            </p:nvSpPr>
            <p:spPr>
              <a:xfrm>
                <a:off x="0" y="-38100"/>
                <a:ext cx="1524385" cy="398501"/>
              </a:xfrm>
              <a:prstGeom prst="rect">
                <a:avLst/>
              </a:prstGeom>
            </p:spPr>
            <p:txBody>
              <a:bodyPr lIns="68842" tIns="68842" rIns="68842" bIns="68842" rtlCol="0" anchor="ctr"/>
              <a:lstStyle/>
              <a:p>
                <a:pPr algn="ctr">
                  <a:lnSpc>
                    <a:spcPts val="2660"/>
                  </a:lnSpc>
                </a:pPr>
                <a:endParaRPr/>
              </a:p>
            </p:txBody>
          </p:sp>
        </p:grpSp>
        <p:sp>
          <p:nvSpPr>
            <p:cNvPr id="7" name="TextBox 7"/>
            <p:cNvSpPr txBox="1"/>
            <p:nvPr/>
          </p:nvSpPr>
          <p:spPr>
            <a:xfrm>
              <a:off x="411921" y="447675"/>
              <a:ext cx="12342173" cy="2475865"/>
            </a:xfrm>
            <a:prstGeom prst="rect">
              <a:avLst/>
            </a:prstGeom>
          </p:spPr>
          <p:txBody>
            <a:bodyPr lIns="0" tIns="0" rIns="0" bIns="0" rtlCol="0" anchor="t">
              <a:spAutoFit/>
            </a:bodyPr>
            <a:lstStyle/>
            <a:p>
              <a:pPr marL="0" lvl="0" indent="0" algn="l">
                <a:lnSpc>
                  <a:spcPts val="12240"/>
                </a:lnSpc>
              </a:pPr>
              <a:r>
                <a:rPr lang="en-US" sz="14400" spc="-431">
                  <a:solidFill>
                    <a:srgbClr val="FFFFFF"/>
                  </a:solidFill>
                  <a:latin typeface="Bobby Jones"/>
                  <a:ea typeface="Bobby Jones"/>
                  <a:cs typeface="Bobby Jones"/>
                  <a:sym typeface="Bobby Jones"/>
                </a:rPr>
                <a:t>solution</a:t>
              </a:r>
            </a:p>
          </p:txBody>
        </p:sp>
      </p:grpSp>
      <p:sp>
        <p:nvSpPr>
          <p:cNvPr id="8" name="TextBox 8"/>
          <p:cNvSpPr txBox="1"/>
          <p:nvPr/>
        </p:nvSpPr>
        <p:spPr>
          <a:xfrm>
            <a:off x="342647" y="2935234"/>
            <a:ext cx="4979035" cy="1423963"/>
          </a:xfrm>
          <a:prstGeom prst="rect">
            <a:avLst/>
          </a:prstGeom>
        </p:spPr>
        <p:txBody>
          <a:bodyPr lIns="0" tIns="0" rIns="0" bIns="0" rtlCol="0" anchor="t">
            <a:spAutoFit/>
          </a:bodyPr>
          <a:lstStyle/>
          <a:p>
            <a:pPr algn="l">
              <a:lnSpc>
                <a:spcPts val="6294"/>
              </a:lnSpc>
            </a:pPr>
            <a:r>
              <a:rPr lang="en-US" sz="7405" spc="-222">
                <a:solidFill>
                  <a:srgbClr val="FFD98E"/>
                </a:solidFill>
                <a:latin typeface="Bobby Jones"/>
                <a:ea typeface="Bobby Jones"/>
                <a:cs typeface="Bobby Jones"/>
                <a:sym typeface="Bobby Jones"/>
              </a:rPr>
              <a:t>initial Setup</a:t>
            </a:r>
          </a:p>
          <a:p>
            <a:pPr marL="0" lvl="0" indent="0" algn="l">
              <a:lnSpc>
                <a:spcPts val="4625"/>
              </a:lnSpc>
            </a:pPr>
            <a:endParaRPr lang="en-US" sz="7405" spc="-222">
              <a:solidFill>
                <a:srgbClr val="FFD98E"/>
              </a:solidFill>
              <a:latin typeface="Bobby Jones"/>
              <a:ea typeface="Bobby Jones"/>
              <a:cs typeface="Bobby Jones"/>
              <a:sym typeface="Bobby Jones"/>
            </a:endParaRPr>
          </a:p>
        </p:txBody>
      </p:sp>
      <p:sp>
        <p:nvSpPr>
          <p:cNvPr id="9" name="Freeform 9"/>
          <p:cNvSpPr/>
          <p:nvPr/>
        </p:nvSpPr>
        <p:spPr>
          <a:xfrm rot="1915056">
            <a:off x="-887045" y="0"/>
            <a:ext cx="1774090" cy="1676515"/>
          </a:xfrm>
          <a:custGeom>
            <a:avLst/>
            <a:gdLst/>
            <a:ahLst/>
            <a:cxnLst/>
            <a:rect l="l" t="t" r="r" b="b"/>
            <a:pathLst>
              <a:path w="1774090" h="1676515">
                <a:moveTo>
                  <a:pt x="0" y="0"/>
                </a:moveTo>
                <a:lnTo>
                  <a:pt x="1774090" y="0"/>
                </a:lnTo>
                <a:lnTo>
                  <a:pt x="1774090" y="1676515"/>
                </a:lnTo>
                <a:lnTo>
                  <a:pt x="0" y="1676515"/>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342647" y="3950173"/>
            <a:ext cx="8180933" cy="2353540"/>
          </a:xfrm>
          <a:prstGeom prst="rect">
            <a:avLst/>
          </a:prstGeom>
        </p:spPr>
        <p:txBody>
          <a:bodyPr lIns="0" tIns="0" rIns="0" bIns="0" rtlCol="0" anchor="t">
            <a:spAutoFit/>
          </a:bodyPr>
          <a:lstStyle/>
          <a:p>
            <a:pPr marL="721308" lvl="1" indent="-360654" algn="l">
              <a:lnSpc>
                <a:spcPts val="4677"/>
              </a:lnSpc>
              <a:buFont typeface="Arial"/>
              <a:buChar char="•"/>
            </a:pPr>
            <a:r>
              <a:rPr lang="en-US" sz="3340">
                <a:solidFill>
                  <a:srgbClr val="FFFFFF"/>
                </a:solidFill>
                <a:latin typeface="Bobby Jones"/>
                <a:ea typeface="Bobby Jones"/>
                <a:cs typeface="Bobby Jones"/>
                <a:sym typeface="Bobby Jones"/>
              </a:rPr>
              <a:t>Forward Frontier(from 0): {0}</a:t>
            </a:r>
          </a:p>
          <a:p>
            <a:pPr marL="721308" lvl="1" indent="-360654" algn="l">
              <a:lnSpc>
                <a:spcPts val="4677"/>
              </a:lnSpc>
              <a:buFont typeface="Arial"/>
              <a:buChar char="•"/>
            </a:pPr>
            <a:r>
              <a:rPr lang="en-US" sz="3340">
                <a:solidFill>
                  <a:srgbClr val="FFFFFF"/>
                </a:solidFill>
                <a:latin typeface="Bobby Jones"/>
                <a:ea typeface="Bobby Jones"/>
                <a:cs typeface="Bobby Jones"/>
                <a:sym typeface="Bobby Jones"/>
              </a:rPr>
              <a:t>Backward Frontier (from 14): {14}</a:t>
            </a:r>
          </a:p>
          <a:p>
            <a:pPr marL="721308" lvl="1" indent="-360654" algn="l">
              <a:lnSpc>
                <a:spcPts val="4677"/>
              </a:lnSpc>
              <a:buFont typeface="Arial"/>
              <a:buChar char="•"/>
            </a:pPr>
            <a:r>
              <a:rPr lang="en-US" sz="3340">
                <a:solidFill>
                  <a:srgbClr val="FFFFFF"/>
                </a:solidFill>
                <a:latin typeface="Bobby Jones"/>
                <a:ea typeface="Bobby Jones"/>
                <a:cs typeface="Bobby Jones"/>
                <a:sym typeface="Bobby Jones"/>
              </a:rPr>
              <a:t>Visited (forward): {0}</a:t>
            </a:r>
          </a:p>
          <a:p>
            <a:pPr marL="721308" lvl="1" indent="-360654" algn="l">
              <a:lnSpc>
                <a:spcPts val="4677"/>
              </a:lnSpc>
              <a:buFont typeface="Arial"/>
              <a:buChar char="•"/>
            </a:pPr>
            <a:r>
              <a:rPr lang="en-US" sz="3340">
                <a:solidFill>
                  <a:srgbClr val="FFFFFF"/>
                </a:solidFill>
                <a:latin typeface="Bobby Jones"/>
                <a:ea typeface="Bobby Jones"/>
                <a:cs typeface="Bobby Jones"/>
                <a:sym typeface="Bobby Jones"/>
              </a:rPr>
              <a:t>Visited (backward): {14}</a:t>
            </a:r>
          </a:p>
        </p:txBody>
      </p:sp>
      <p:sp>
        <p:nvSpPr>
          <p:cNvPr id="11" name="Freeform 11"/>
          <p:cNvSpPr/>
          <p:nvPr/>
        </p:nvSpPr>
        <p:spPr>
          <a:xfrm>
            <a:off x="7541877" y="2706634"/>
            <a:ext cx="10034325" cy="4916819"/>
          </a:xfrm>
          <a:custGeom>
            <a:avLst/>
            <a:gdLst/>
            <a:ahLst/>
            <a:cxnLst/>
            <a:rect l="l" t="t" r="r" b="b"/>
            <a:pathLst>
              <a:path w="10034325" h="4916819">
                <a:moveTo>
                  <a:pt x="0" y="0"/>
                </a:moveTo>
                <a:lnTo>
                  <a:pt x="10034325" y="0"/>
                </a:lnTo>
                <a:lnTo>
                  <a:pt x="10034325" y="4916819"/>
                </a:lnTo>
                <a:lnTo>
                  <a:pt x="0" y="4916819"/>
                </a:lnTo>
                <a:lnTo>
                  <a:pt x="0" y="0"/>
                </a:lnTo>
                <a:close/>
              </a:path>
            </a:pathLst>
          </a:custGeom>
          <a:blipFill>
            <a:blip r:embed="rId5"/>
            <a:stretch>
              <a:fillRect/>
            </a:stretch>
          </a:blipFill>
        </p:spPr>
        <p:txBody>
          <a:bodyPr/>
          <a:lstStyle/>
          <a:p>
            <a:endParaRPr lang="en-US"/>
          </a:p>
        </p:txBody>
      </p:sp>
      <p:sp>
        <p:nvSpPr>
          <p:cNvPr id="12" name="Freeform 12"/>
          <p:cNvSpPr/>
          <p:nvPr/>
        </p:nvSpPr>
        <p:spPr>
          <a:xfrm rot="-5400000">
            <a:off x="7541877" y="3758870"/>
            <a:ext cx="1119927" cy="1119927"/>
          </a:xfrm>
          <a:custGeom>
            <a:avLst/>
            <a:gdLst/>
            <a:ahLst/>
            <a:cxnLst/>
            <a:rect l="l" t="t" r="r" b="b"/>
            <a:pathLst>
              <a:path w="1119927" h="1119927">
                <a:moveTo>
                  <a:pt x="0" y="0"/>
                </a:moveTo>
                <a:lnTo>
                  <a:pt x="1119927" y="0"/>
                </a:lnTo>
                <a:lnTo>
                  <a:pt x="1119927" y="1119927"/>
                </a:lnTo>
                <a:lnTo>
                  <a:pt x="0" y="1119927"/>
                </a:lnTo>
                <a:lnTo>
                  <a:pt x="0" y="0"/>
                </a:lnTo>
                <a:close/>
              </a:path>
            </a:pathLst>
          </a:custGeom>
          <a:blipFill>
            <a:blip r:embed="rId6"/>
            <a:stretch>
              <a:fillRect/>
            </a:stretch>
          </a:blipFill>
        </p:spPr>
        <p:txBody>
          <a:bodyPr/>
          <a:lstStyle/>
          <a:p>
            <a:endParaRPr lang="en-US"/>
          </a:p>
        </p:txBody>
      </p:sp>
      <p:sp>
        <p:nvSpPr>
          <p:cNvPr id="13" name="Freeform 13"/>
          <p:cNvSpPr/>
          <p:nvPr/>
        </p:nvSpPr>
        <p:spPr>
          <a:xfrm rot="-5400000">
            <a:off x="16441976" y="7434601"/>
            <a:ext cx="1134226" cy="1134226"/>
          </a:xfrm>
          <a:custGeom>
            <a:avLst/>
            <a:gdLst/>
            <a:ahLst/>
            <a:cxnLst/>
            <a:rect l="l" t="t" r="r" b="b"/>
            <a:pathLst>
              <a:path w="1134226" h="1134226">
                <a:moveTo>
                  <a:pt x="0" y="0"/>
                </a:moveTo>
                <a:lnTo>
                  <a:pt x="1134226" y="0"/>
                </a:lnTo>
                <a:lnTo>
                  <a:pt x="1134226" y="1134226"/>
                </a:lnTo>
                <a:lnTo>
                  <a:pt x="0" y="1134226"/>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flipH="1" flipV="1">
            <a:off x="-1817191" y="-5703419"/>
            <a:ext cx="21048990" cy="21164432"/>
          </a:xfrm>
          <a:custGeom>
            <a:avLst/>
            <a:gdLst/>
            <a:ahLst/>
            <a:cxnLst/>
            <a:rect l="l" t="t" r="r" b="b"/>
            <a:pathLst>
              <a:path w="21048990" h="21164432">
                <a:moveTo>
                  <a:pt x="21048990" y="21164432"/>
                </a:moveTo>
                <a:lnTo>
                  <a:pt x="0" y="21164432"/>
                </a:lnTo>
                <a:lnTo>
                  <a:pt x="0" y="0"/>
                </a:lnTo>
                <a:lnTo>
                  <a:pt x="21048990" y="0"/>
                </a:lnTo>
                <a:lnTo>
                  <a:pt x="21048990" y="21164432"/>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42647" y="0"/>
            <a:ext cx="9565570" cy="2192655"/>
            <a:chOff x="0" y="0"/>
            <a:chExt cx="12754094" cy="2923540"/>
          </a:xfrm>
        </p:grpSpPr>
        <p:grpSp>
          <p:nvGrpSpPr>
            <p:cNvPr id="4" name="Group 4"/>
            <p:cNvGrpSpPr/>
            <p:nvPr/>
          </p:nvGrpSpPr>
          <p:grpSpPr>
            <a:xfrm>
              <a:off x="0" y="301777"/>
              <a:ext cx="9812827" cy="2319986"/>
              <a:chOff x="0" y="0"/>
              <a:chExt cx="1524385" cy="360401"/>
            </a:xfrm>
          </p:grpSpPr>
          <p:sp>
            <p:nvSpPr>
              <p:cNvPr id="5" name="Freeform 5"/>
              <p:cNvSpPr/>
              <p:nvPr/>
            </p:nvSpPr>
            <p:spPr>
              <a:xfrm>
                <a:off x="0" y="0"/>
                <a:ext cx="1524385" cy="360401"/>
              </a:xfrm>
              <a:custGeom>
                <a:avLst/>
                <a:gdLst/>
                <a:ahLst/>
                <a:cxnLst/>
                <a:rect l="l" t="t" r="r" b="b"/>
                <a:pathLst>
                  <a:path w="1524385" h="360401">
                    <a:moveTo>
                      <a:pt x="63117" y="0"/>
                    </a:moveTo>
                    <a:lnTo>
                      <a:pt x="1461269" y="0"/>
                    </a:lnTo>
                    <a:cubicBezTo>
                      <a:pt x="1496127" y="0"/>
                      <a:pt x="1524385" y="28258"/>
                      <a:pt x="1524385" y="63117"/>
                    </a:cubicBezTo>
                    <a:lnTo>
                      <a:pt x="1524385" y="297284"/>
                    </a:lnTo>
                    <a:cubicBezTo>
                      <a:pt x="1524385" y="332143"/>
                      <a:pt x="1496127" y="360401"/>
                      <a:pt x="1461269" y="360401"/>
                    </a:cubicBezTo>
                    <a:lnTo>
                      <a:pt x="63117" y="360401"/>
                    </a:lnTo>
                    <a:cubicBezTo>
                      <a:pt x="28258" y="360401"/>
                      <a:pt x="0" y="332143"/>
                      <a:pt x="0" y="297284"/>
                    </a:cubicBezTo>
                    <a:lnTo>
                      <a:pt x="0" y="63117"/>
                    </a:lnTo>
                    <a:cubicBezTo>
                      <a:pt x="0" y="28258"/>
                      <a:pt x="28258" y="0"/>
                      <a:pt x="63117" y="0"/>
                    </a:cubicBezTo>
                    <a:close/>
                  </a:path>
                </a:pathLst>
              </a:custGeom>
              <a:solidFill>
                <a:srgbClr val="CD9EFF"/>
              </a:solidFill>
            </p:spPr>
            <p:txBody>
              <a:bodyPr/>
              <a:lstStyle/>
              <a:p>
                <a:endParaRPr lang="en-US"/>
              </a:p>
            </p:txBody>
          </p:sp>
          <p:sp>
            <p:nvSpPr>
              <p:cNvPr id="6" name="TextBox 6"/>
              <p:cNvSpPr txBox="1"/>
              <p:nvPr/>
            </p:nvSpPr>
            <p:spPr>
              <a:xfrm>
                <a:off x="0" y="-38100"/>
                <a:ext cx="1524385" cy="398501"/>
              </a:xfrm>
              <a:prstGeom prst="rect">
                <a:avLst/>
              </a:prstGeom>
            </p:spPr>
            <p:txBody>
              <a:bodyPr lIns="68842" tIns="68842" rIns="68842" bIns="68842" rtlCol="0" anchor="ctr"/>
              <a:lstStyle/>
              <a:p>
                <a:pPr algn="ctr">
                  <a:lnSpc>
                    <a:spcPts val="2660"/>
                  </a:lnSpc>
                </a:pPr>
                <a:endParaRPr/>
              </a:p>
            </p:txBody>
          </p:sp>
        </p:grpSp>
        <p:sp>
          <p:nvSpPr>
            <p:cNvPr id="7" name="TextBox 7"/>
            <p:cNvSpPr txBox="1"/>
            <p:nvPr/>
          </p:nvSpPr>
          <p:spPr>
            <a:xfrm>
              <a:off x="411921" y="447675"/>
              <a:ext cx="12342173" cy="2475865"/>
            </a:xfrm>
            <a:prstGeom prst="rect">
              <a:avLst/>
            </a:prstGeom>
          </p:spPr>
          <p:txBody>
            <a:bodyPr lIns="0" tIns="0" rIns="0" bIns="0" rtlCol="0" anchor="t">
              <a:spAutoFit/>
            </a:bodyPr>
            <a:lstStyle/>
            <a:p>
              <a:pPr marL="0" lvl="0" indent="0" algn="l">
                <a:lnSpc>
                  <a:spcPts val="12240"/>
                </a:lnSpc>
              </a:pPr>
              <a:r>
                <a:rPr lang="en-US" sz="14400" spc="-431">
                  <a:solidFill>
                    <a:srgbClr val="FFFFFF"/>
                  </a:solidFill>
                  <a:latin typeface="Bobby Jones"/>
                  <a:ea typeface="Bobby Jones"/>
                  <a:cs typeface="Bobby Jones"/>
                  <a:sym typeface="Bobby Jones"/>
                </a:rPr>
                <a:t>solution</a:t>
              </a:r>
            </a:p>
          </p:txBody>
        </p:sp>
      </p:grpSp>
      <p:sp>
        <p:nvSpPr>
          <p:cNvPr id="8" name="TextBox 8"/>
          <p:cNvSpPr txBox="1"/>
          <p:nvPr/>
        </p:nvSpPr>
        <p:spPr>
          <a:xfrm>
            <a:off x="1379600" y="2420932"/>
            <a:ext cx="7327704" cy="5732162"/>
          </a:xfrm>
          <a:prstGeom prst="rect">
            <a:avLst/>
          </a:prstGeom>
        </p:spPr>
        <p:txBody>
          <a:bodyPr lIns="0" tIns="0" rIns="0" bIns="0" rtlCol="0" anchor="t">
            <a:spAutoFit/>
          </a:bodyPr>
          <a:lstStyle/>
          <a:p>
            <a:pPr algn="l">
              <a:lnSpc>
                <a:spcPts val="7885"/>
              </a:lnSpc>
            </a:pPr>
            <a:r>
              <a:rPr lang="en-US" sz="6857" spc="-205">
                <a:solidFill>
                  <a:srgbClr val="FFD98E"/>
                </a:solidFill>
                <a:latin typeface="Bobby Jones"/>
                <a:ea typeface="Bobby Jones"/>
                <a:cs typeface="Bobby Jones"/>
                <a:sym typeface="Bobby Jones"/>
              </a:rPr>
              <a:t>step 1</a:t>
            </a:r>
          </a:p>
          <a:p>
            <a:pPr marL="938749" lvl="1" indent="-469374" algn="just">
              <a:lnSpc>
                <a:spcPts val="5391"/>
              </a:lnSpc>
              <a:buFont typeface="Arial"/>
              <a:buChar char="•"/>
            </a:pPr>
            <a:r>
              <a:rPr lang="en-US" sz="4348" spc="-130">
                <a:solidFill>
                  <a:srgbClr val="FFFFFF"/>
                </a:solidFill>
                <a:latin typeface="Bobby Jones"/>
                <a:ea typeface="Bobby Jones"/>
                <a:cs typeface="Bobby Jones"/>
                <a:sym typeface="Bobby Jones"/>
              </a:rPr>
              <a:t>From 0 → neighbor is 4</a:t>
            </a:r>
          </a:p>
          <a:p>
            <a:pPr marL="938749" lvl="1" indent="-469374" algn="just">
              <a:lnSpc>
                <a:spcPts val="5391"/>
              </a:lnSpc>
              <a:buFont typeface="Arial"/>
              <a:buChar char="•"/>
            </a:pPr>
            <a:r>
              <a:rPr lang="en-US" sz="4348" spc="-130">
                <a:solidFill>
                  <a:srgbClr val="FFFFFF"/>
                </a:solidFill>
                <a:latin typeface="Bobby Jones"/>
                <a:ea typeface="Bobby Jones"/>
                <a:cs typeface="Bobby Jones"/>
                <a:sym typeface="Bobby Jones"/>
              </a:rPr>
              <a:t>Forward Frontier: {4}</a:t>
            </a:r>
          </a:p>
          <a:p>
            <a:pPr marL="938749" lvl="1" indent="-469374" algn="just">
              <a:lnSpc>
                <a:spcPts val="5391"/>
              </a:lnSpc>
              <a:buFont typeface="Arial"/>
              <a:buChar char="•"/>
            </a:pPr>
            <a:r>
              <a:rPr lang="en-US" sz="4348" spc="-130">
                <a:solidFill>
                  <a:srgbClr val="FFFFFF"/>
                </a:solidFill>
                <a:latin typeface="Bobby Jones"/>
                <a:ea typeface="Bobby Jones"/>
                <a:cs typeface="Bobby Jones"/>
                <a:sym typeface="Bobby Jones"/>
              </a:rPr>
              <a:t>Visited (forward): {0, 4}</a:t>
            </a:r>
          </a:p>
          <a:p>
            <a:pPr marL="938749" lvl="1" indent="-469374" algn="just">
              <a:lnSpc>
                <a:spcPts val="5391"/>
              </a:lnSpc>
              <a:buFont typeface="Arial"/>
              <a:buChar char="•"/>
            </a:pPr>
            <a:r>
              <a:rPr lang="en-US" sz="4348" spc="-130">
                <a:solidFill>
                  <a:srgbClr val="FFFFFF"/>
                </a:solidFill>
                <a:latin typeface="Bobby Jones"/>
                <a:ea typeface="Bobby Jones"/>
                <a:cs typeface="Bobby Jones"/>
                <a:sym typeface="Bobby Jones"/>
              </a:rPr>
              <a:t>From 14 → neighbor is 10</a:t>
            </a:r>
          </a:p>
          <a:p>
            <a:pPr marL="938749" lvl="1" indent="-469374" algn="just">
              <a:lnSpc>
                <a:spcPts val="5391"/>
              </a:lnSpc>
              <a:buFont typeface="Arial"/>
              <a:buChar char="•"/>
            </a:pPr>
            <a:r>
              <a:rPr lang="en-US" sz="4348" spc="-130">
                <a:solidFill>
                  <a:srgbClr val="FFFFFF"/>
                </a:solidFill>
                <a:latin typeface="Bobby Jones"/>
                <a:ea typeface="Bobby Jones"/>
                <a:cs typeface="Bobby Jones"/>
                <a:sym typeface="Bobby Jones"/>
              </a:rPr>
              <a:t>Backward Frontier: {10}</a:t>
            </a:r>
          </a:p>
          <a:p>
            <a:pPr marL="938749" lvl="1" indent="-469374" algn="just">
              <a:lnSpc>
                <a:spcPts val="5391"/>
              </a:lnSpc>
              <a:buFont typeface="Arial"/>
              <a:buChar char="•"/>
            </a:pPr>
            <a:r>
              <a:rPr lang="en-US" sz="4348" spc="-130">
                <a:solidFill>
                  <a:srgbClr val="FFFFFF"/>
                </a:solidFill>
                <a:latin typeface="Bobby Jones"/>
                <a:ea typeface="Bobby Jones"/>
                <a:cs typeface="Bobby Jones"/>
                <a:sym typeface="Bobby Jones"/>
              </a:rPr>
              <a:t>Visited (backward): {14,10}</a:t>
            </a:r>
          </a:p>
          <a:p>
            <a:pPr marL="0" lvl="0" indent="0" algn="l">
              <a:lnSpc>
                <a:spcPts val="5230"/>
              </a:lnSpc>
            </a:pPr>
            <a:endParaRPr lang="en-US" sz="4348" spc="-130">
              <a:solidFill>
                <a:srgbClr val="FFFFFF"/>
              </a:solidFill>
              <a:latin typeface="Bobby Jones"/>
              <a:ea typeface="Bobby Jones"/>
              <a:cs typeface="Bobby Jones"/>
              <a:sym typeface="Bobby Jones"/>
            </a:endParaRPr>
          </a:p>
        </p:txBody>
      </p:sp>
      <p:sp>
        <p:nvSpPr>
          <p:cNvPr id="9" name="Freeform 9"/>
          <p:cNvSpPr/>
          <p:nvPr/>
        </p:nvSpPr>
        <p:spPr>
          <a:xfrm rot="1915056">
            <a:off x="-887045" y="0"/>
            <a:ext cx="1774090" cy="1676515"/>
          </a:xfrm>
          <a:custGeom>
            <a:avLst/>
            <a:gdLst/>
            <a:ahLst/>
            <a:cxnLst/>
            <a:rect l="l" t="t" r="r" b="b"/>
            <a:pathLst>
              <a:path w="1774090" h="1676515">
                <a:moveTo>
                  <a:pt x="0" y="0"/>
                </a:moveTo>
                <a:lnTo>
                  <a:pt x="1774090" y="0"/>
                </a:lnTo>
                <a:lnTo>
                  <a:pt x="1774090" y="1676515"/>
                </a:lnTo>
                <a:lnTo>
                  <a:pt x="0" y="1676515"/>
                </a:lnTo>
                <a:lnTo>
                  <a:pt x="0" y="0"/>
                </a:lnTo>
                <a:close/>
              </a:path>
            </a:pathLst>
          </a:custGeom>
          <a:blipFill>
            <a:blip r:embed="rId4"/>
            <a:stretch>
              <a:fillRect/>
            </a:stretch>
          </a:blipFill>
        </p:spPr>
        <p:txBody>
          <a:bodyPr/>
          <a:lstStyle/>
          <a:p>
            <a:endParaRPr lang="en-US"/>
          </a:p>
        </p:txBody>
      </p:sp>
      <p:sp>
        <p:nvSpPr>
          <p:cNvPr id="10" name="Freeform 10"/>
          <p:cNvSpPr/>
          <p:nvPr/>
        </p:nvSpPr>
        <p:spPr>
          <a:xfrm>
            <a:off x="677800" y="2572521"/>
            <a:ext cx="701801" cy="663202"/>
          </a:xfrm>
          <a:custGeom>
            <a:avLst/>
            <a:gdLst/>
            <a:ahLst/>
            <a:cxnLst/>
            <a:rect l="l" t="t" r="r" b="b"/>
            <a:pathLst>
              <a:path w="701801" h="663202">
                <a:moveTo>
                  <a:pt x="0" y="0"/>
                </a:moveTo>
                <a:lnTo>
                  <a:pt x="701800" y="0"/>
                </a:lnTo>
                <a:lnTo>
                  <a:pt x="701800" y="663202"/>
                </a:lnTo>
                <a:lnTo>
                  <a:pt x="0" y="663202"/>
                </a:lnTo>
                <a:lnTo>
                  <a:pt x="0" y="0"/>
                </a:lnTo>
                <a:close/>
              </a:path>
            </a:pathLst>
          </a:custGeom>
          <a:blipFill>
            <a:blip r:embed="rId5"/>
            <a:stretch>
              <a:fillRect/>
            </a:stretch>
          </a:blipFill>
        </p:spPr>
        <p:txBody>
          <a:bodyPr/>
          <a:lstStyle/>
          <a:p>
            <a:endParaRPr lang="en-US"/>
          </a:p>
        </p:txBody>
      </p:sp>
      <p:sp>
        <p:nvSpPr>
          <p:cNvPr id="11" name="Freeform 11"/>
          <p:cNvSpPr/>
          <p:nvPr/>
        </p:nvSpPr>
        <p:spPr>
          <a:xfrm>
            <a:off x="9249153" y="4780694"/>
            <a:ext cx="8665780" cy="4246232"/>
          </a:xfrm>
          <a:custGeom>
            <a:avLst/>
            <a:gdLst/>
            <a:ahLst/>
            <a:cxnLst/>
            <a:rect l="l" t="t" r="r" b="b"/>
            <a:pathLst>
              <a:path w="8665780" h="4246232">
                <a:moveTo>
                  <a:pt x="0" y="0"/>
                </a:moveTo>
                <a:lnTo>
                  <a:pt x="8665780" y="0"/>
                </a:lnTo>
                <a:lnTo>
                  <a:pt x="8665780" y="4246232"/>
                </a:lnTo>
                <a:lnTo>
                  <a:pt x="0" y="4246232"/>
                </a:lnTo>
                <a:lnTo>
                  <a:pt x="0" y="0"/>
                </a:lnTo>
                <a:close/>
              </a:path>
            </a:pathLst>
          </a:custGeom>
          <a:blipFill>
            <a:blip r:embed="rId6"/>
            <a:stretch>
              <a:fillRect/>
            </a:stretch>
          </a:blipFill>
        </p:spPr>
        <p:txBody>
          <a:bodyPr/>
          <a:lstStyle/>
          <a:p>
            <a:endParaRPr lang="en-US"/>
          </a:p>
        </p:txBody>
      </p:sp>
      <p:sp>
        <p:nvSpPr>
          <p:cNvPr id="12" name="Freeform 12"/>
          <p:cNvSpPr/>
          <p:nvPr/>
        </p:nvSpPr>
        <p:spPr>
          <a:xfrm rot="1276070">
            <a:off x="10001971" y="5237253"/>
            <a:ext cx="636427" cy="636427"/>
          </a:xfrm>
          <a:custGeom>
            <a:avLst/>
            <a:gdLst/>
            <a:ahLst/>
            <a:cxnLst/>
            <a:rect l="l" t="t" r="r" b="b"/>
            <a:pathLst>
              <a:path w="636427" h="636427">
                <a:moveTo>
                  <a:pt x="0" y="0"/>
                </a:moveTo>
                <a:lnTo>
                  <a:pt x="636426" y="0"/>
                </a:lnTo>
                <a:lnTo>
                  <a:pt x="636426" y="636427"/>
                </a:lnTo>
                <a:lnTo>
                  <a:pt x="0" y="636427"/>
                </a:lnTo>
                <a:lnTo>
                  <a:pt x="0" y="0"/>
                </a:lnTo>
                <a:close/>
              </a:path>
            </a:pathLst>
          </a:custGeom>
          <a:blipFill>
            <a:blip r:embed="rId7"/>
            <a:stretch>
              <a:fillRect/>
            </a:stretch>
          </a:blipFill>
        </p:spPr>
        <p:txBody>
          <a:bodyPr/>
          <a:lstStyle/>
          <a:p>
            <a:endParaRPr lang="en-US"/>
          </a:p>
        </p:txBody>
      </p:sp>
      <p:sp>
        <p:nvSpPr>
          <p:cNvPr id="13" name="Freeform 13"/>
          <p:cNvSpPr/>
          <p:nvPr/>
        </p:nvSpPr>
        <p:spPr>
          <a:xfrm rot="-9088073">
            <a:off x="16425644" y="7984460"/>
            <a:ext cx="707627" cy="707627"/>
          </a:xfrm>
          <a:custGeom>
            <a:avLst/>
            <a:gdLst/>
            <a:ahLst/>
            <a:cxnLst/>
            <a:rect l="l" t="t" r="r" b="b"/>
            <a:pathLst>
              <a:path w="707627" h="707627">
                <a:moveTo>
                  <a:pt x="0" y="0"/>
                </a:moveTo>
                <a:lnTo>
                  <a:pt x="707627" y="0"/>
                </a:lnTo>
                <a:lnTo>
                  <a:pt x="707627" y="707627"/>
                </a:lnTo>
                <a:lnTo>
                  <a:pt x="0" y="707627"/>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flipH="1" flipV="1">
            <a:off x="-1817191" y="-5703419"/>
            <a:ext cx="21048990" cy="21164432"/>
          </a:xfrm>
          <a:custGeom>
            <a:avLst/>
            <a:gdLst/>
            <a:ahLst/>
            <a:cxnLst/>
            <a:rect l="l" t="t" r="r" b="b"/>
            <a:pathLst>
              <a:path w="21048990" h="21164432">
                <a:moveTo>
                  <a:pt x="21048990" y="21164432"/>
                </a:moveTo>
                <a:lnTo>
                  <a:pt x="0" y="21164432"/>
                </a:lnTo>
                <a:lnTo>
                  <a:pt x="0" y="0"/>
                </a:lnTo>
                <a:lnTo>
                  <a:pt x="21048990" y="0"/>
                </a:lnTo>
                <a:lnTo>
                  <a:pt x="21048990" y="21164432"/>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42647" y="0"/>
            <a:ext cx="9565570" cy="2192655"/>
            <a:chOff x="0" y="0"/>
            <a:chExt cx="12754094" cy="2923540"/>
          </a:xfrm>
        </p:grpSpPr>
        <p:grpSp>
          <p:nvGrpSpPr>
            <p:cNvPr id="4" name="Group 4"/>
            <p:cNvGrpSpPr/>
            <p:nvPr/>
          </p:nvGrpSpPr>
          <p:grpSpPr>
            <a:xfrm>
              <a:off x="0" y="301777"/>
              <a:ext cx="9812827" cy="2319986"/>
              <a:chOff x="0" y="0"/>
              <a:chExt cx="1524385" cy="360401"/>
            </a:xfrm>
          </p:grpSpPr>
          <p:sp>
            <p:nvSpPr>
              <p:cNvPr id="5" name="Freeform 5"/>
              <p:cNvSpPr/>
              <p:nvPr/>
            </p:nvSpPr>
            <p:spPr>
              <a:xfrm>
                <a:off x="0" y="0"/>
                <a:ext cx="1524385" cy="360401"/>
              </a:xfrm>
              <a:custGeom>
                <a:avLst/>
                <a:gdLst/>
                <a:ahLst/>
                <a:cxnLst/>
                <a:rect l="l" t="t" r="r" b="b"/>
                <a:pathLst>
                  <a:path w="1524385" h="360401">
                    <a:moveTo>
                      <a:pt x="63117" y="0"/>
                    </a:moveTo>
                    <a:lnTo>
                      <a:pt x="1461269" y="0"/>
                    </a:lnTo>
                    <a:cubicBezTo>
                      <a:pt x="1496127" y="0"/>
                      <a:pt x="1524385" y="28258"/>
                      <a:pt x="1524385" y="63117"/>
                    </a:cubicBezTo>
                    <a:lnTo>
                      <a:pt x="1524385" y="297284"/>
                    </a:lnTo>
                    <a:cubicBezTo>
                      <a:pt x="1524385" y="332143"/>
                      <a:pt x="1496127" y="360401"/>
                      <a:pt x="1461269" y="360401"/>
                    </a:cubicBezTo>
                    <a:lnTo>
                      <a:pt x="63117" y="360401"/>
                    </a:lnTo>
                    <a:cubicBezTo>
                      <a:pt x="28258" y="360401"/>
                      <a:pt x="0" y="332143"/>
                      <a:pt x="0" y="297284"/>
                    </a:cubicBezTo>
                    <a:lnTo>
                      <a:pt x="0" y="63117"/>
                    </a:lnTo>
                    <a:cubicBezTo>
                      <a:pt x="0" y="28258"/>
                      <a:pt x="28258" y="0"/>
                      <a:pt x="63117" y="0"/>
                    </a:cubicBezTo>
                    <a:close/>
                  </a:path>
                </a:pathLst>
              </a:custGeom>
              <a:solidFill>
                <a:srgbClr val="CD9EFF"/>
              </a:solidFill>
            </p:spPr>
            <p:txBody>
              <a:bodyPr/>
              <a:lstStyle/>
              <a:p>
                <a:endParaRPr lang="en-US"/>
              </a:p>
            </p:txBody>
          </p:sp>
          <p:sp>
            <p:nvSpPr>
              <p:cNvPr id="6" name="TextBox 6"/>
              <p:cNvSpPr txBox="1"/>
              <p:nvPr/>
            </p:nvSpPr>
            <p:spPr>
              <a:xfrm>
                <a:off x="0" y="-38100"/>
                <a:ext cx="1524385" cy="398501"/>
              </a:xfrm>
              <a:prstGeom prst="rect">
                <a:avLst/>
              </a:prstGeom>
            </p:spPr>
            <p:txBody>
              <a:bodyPr lIns="68842" tIns="68842" rIns="68842" bIns="68842" rtlCol="0" anchor="ctr"/>
              <a:lstStyle/>
              <a:p>
                <a:pPr algn="ctr">
                  <a:lnSpc>
                    <a:spcPts val="2660"/>
                  </a:lnSpc>
                </a:pPr>
                <a:endParaRPr/>
              </a:p>
            </p:txBody>
          </p:sp>
        </p:grpSp>
        <p:sp>
          <p:nvSpPr>
            <p:cNvPr id="7" name="TextBox 7"/>
            <p:cNvSpPr txBox="1"/>
            <p:nvPr/>
          </p:nvSpPr>
          <p:spPr>
            <a:xfrm>
              <a:off x="411921" y="447675"/>
              <a:ext cx="12342173" cy="2475865"/>
            </a:xfrm>
            <a:prstGeom prst="rect">
              <a:avLst/>
            </a:prstGeom>
          </p:spPr>
          <p:txBody>
            <a:bodyPr lIns="0" tIns="0" rIns="0" bIns="0" rtlCol="0" anchor="t">
              <a:spAutoFit/>
            </a:bodyPr>
            <a:lstStyle/>
            <a:p>
              <a:pPr marL="0" lvl="0" indent="0" algn="l">
                <a:lnSpc>
                  <a:spcPts val="12240"/>
                </a:lnSpc>
              </a:pPr>
              <a:r>
                <a:rPr lang="en-US" sz="14400" spc="-431">
                  <a:solidFill>
                    <a:srgbClr val="FFFFFF"/>
                  </a:solidFill>
                  <a:latin typeface="Bobby Jones"/>
                  <a:ea typeface="Bobby Jones"/>
                  <a:cs typeface="Bobby Jones"/>
                  <a:sym typeface="Bobby Jones"/>
                </a:rPr>
                <a:t>solution</a:t>
              </a:r>
            </a:p>
          </p:txBody>
        </p:sp>
      </p:grpSp>
      <p:sp>
        <p:nvSpPr>
          <p:cNvPr id="8" name="Freeform 8"/>
          <p:cNvSpPr/>
          <p:nvPr/>
        </p:nvSpPr>
        <p:spPr>
          <a:xfrm rot="1915056">
            <a:off x="-887045" y="0"/>
            <a:ext cx="1774090" cy="1676515"/>
          </a:xfrm>
          <a:custGeom>
            <a:avLst/>
            <a:gdLst/>
            <a:ahLst/>
            <a:cxnLst/>
            <a:rect l="l" t="t" r="r" b="b"/>
            <a:pathLst>
              <a:path w="1774090" h="1676515">
                <a:moveTo>
                  <a:pt x="0" y="0"/>
                </a:moveTo>
                <a:lnTo>
                  <a:pt x="1774090" y="0"/>
                </a:lnTo>
                <a:lnTo>
                  <a:pt x="1774090" y="1676515"/>
                </a:lnTo>
                <a:lnTo>
                  <a:pt x="0" y="1676515"/>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662325" y="2384691"/>
            <a:ext cx="9212662" cy="5803002"/>
          </a:xfrm>
          <a:prstGeom prst="rect">
            <a:avLst/>
          </a:prstGeom>
        </p:spPr>
        <p:txBody>
          <a:bodyPr lIns="0" tIns="0" rIns="0" bIns="0" rtlCol="0" anchor="t">
            <a:spAutoFit/>
          </a:bodyPr>
          <a:lstStyle/>
          <a:p>
            <a:pPr algn="l">
              <a:lnSpc>
                <a:spcPts val="6460"/>
              </a:lnSpc>
            </a:pPr>
            <a:r>
              <a:rPr lang="en-US" sz="5252" spc="-157">
                <a:solidFill>
                  <a:srgbClr val="FFD98E"/>
                </a:solidFill>
                <a:latin typeface="Bobby Jones"/>
                <a:ea typeface="Bobby Jones"/>
                <a:cs typeface="Bobby Jones"/>
                <a:sym typeface="Bobby Jones"/>
              </a:rPr>
              <a:t>Step 2</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From 4 → neighbors: {1, 6, 0}</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Add 1 and 6 (0 already visited) </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Forward Frontier: {1, 6}</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Visited (forward): {0, 1, 4, 6}</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From 10 → neighbors: {8, 13, 14}</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Add 8 and 13</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Backward Frontier: {8, 13}</a:t>
            </a:r>
          </a:p>
          <a:p>
            <a:pPr marL="766945" lvl="1" indent="-383472" algn="l">
              <a:lnSpc>
                <a:spcPts val="4369"/>
              </a:lnSpc>
              <a:buFont typeface="Arial"/>
              <a:buChar char="•"/>
            </a:pPr>
            <a:r>
              <a:rPr lang="en-US" sz="3552" spc="-106">
                <a:solidFill>
                  <a:srgbClr val="FFFFFF"/>
                </a:solidFill>
                <a:latin typeface="Bobby Jones"/>
                <a:ea typeface="Bobby Jones"/>
                <a:cs typeface="Bobby Jones"/>
                <a:sym typeface="Bobby Jones"/>
              </a:rPr>
              <a:t>Visited (backward): {10, 13, 14, 8}</a:t>
            </a:r>
          </a:p>
          <a:p>
            <a:pPr marL="0" lvl="0" indent="0" algn="l">
              <a:lnSpc>
                <a:spcPts val="4369"/>
              </a:lnSpc>
            </a:pPr>
            <a:endParaRPr lang="en-US" sz="3552" spc="-106">
              <a:solidFill>
                <a:srgbClr val="FFFFFF"/>
              </a:solidFill>
              <a:latin typeface="Bobby Jones"/>
              <a:ea typeface="Bobby Jones"/>
              <a:cs typeface="Bobby Jones"/>
              <a:sym typeface="Bobby Jones"/>
            </a:endParaRPr>
          </a:p>
        </p:txBody>
      </p:sp>
      <p:sp>
        <p:nvSpPr>
          <p:cNvPr id="10" name="Freeform 10"/>
          <p:cNvSpPr/>
          <p:nvPr/>
        </p:nvSpPr>
        <p:spPr>
          <a:xfrm>
            <a:off x="845218" y="2413266"/>
            <a:ext cx="701801" cy="663202"/>
          </a:xfrm>
          <a:custGeom>
            <a:avLst/>
            <a:gdLst/>
            <a:ahLst/>
            <a:cxnLst/>
            <a:rect l="l" t="t" r="r" b="b"/>
            <a:pathLst>
              <a:path w="701801" h="663202">
                <a:moveTo>
                  <a:pt x="0" y="0"/>
                </a:moveTo>
                <a:lnTo>
                  <a:pt x="701801" y="0"/>
                </a:lnTo>
                <a:lnTo>
                  <a:pt x="701801" y="663201"/>
                </a:lnTo>
                <a:lnTo>
                  <a:pt x="0" y="663201"/>
                </a:lnTo>
                <a:lnTo>
                  <a:pt x="0" y="0"/>
                </a:lnTo>
                <a:close/>
              </a:path>
            </a:pathLst>
          </a:custGeom>
          <a:blipFill>
            <a:blip r:embed="rId5"/>
            <a:stretch>
              <a:fillRect/>
            </a:stretch>
          </a:blipFill>
        </p:spPr>
        <p:txBody>
          <a:bodyPr/>
          <a:lstStyle/>
          <a:p>
            <a:endParaRPr lang="en-US"/>
          </a:p>
        </p:txBody>
      </p:sp>
      <p:sp>
        <p:nvSpPr>
          <p:cNvPr id="11" name="Freeform 11"/>
          <p:cNvSpPr/>
          <p:nvPr/>
        </p:nvSpPr>
        <p:spPr>
          <a:xfrm>
            <a:off x="8853567" y="4845544"/>
            <a:ext cx="9005625" cy="4412756"/>
          </a:xfrm>
          <a:custGeom>
            <a:avLst/>
            <a:gdLst/>
            <a:ahLst/>
            <a:cxnLst/>
            <a:rect l="l" t="t" r="r" b="b"/>
            <a:pathLst>
              <a:path w="9005625" h="4412756">
                <a:moveTo>
                  <a:pt x="0" y="0"/>
                </a:moveTo>
                <a:lnTo>
                  <a:pt x="9005625" y="0"/>
                </a:lnTo>
                <a:lnTo>
                  <a:pt x="9005625" y="4412756"/>
                </a:lnTo>
                <a:lnTo>
                  <a:pt x="0" y="4412756"/>
                </a:lnTo>
                <a:lnTo>
                  <a:pt x="0" y="0"/>
                </a:lnTo>
                <a:close/>
              </a:path>
            </a:pathLst>
          </a:custGeom>
          <a:blipFill>
            <a:blip r:embed="rId6"/>
            <a:stretch>
              <a:fillRect/>
            </a:stretch>
          </a:blipFill>
        </p:spPr>
        <p:txBody>
          <a:bodyPr/>
          <a:lstStyle/>
          <a:p>
            <a:endParaRPr lang="en-US"/>
          </a:p>
        </p:txBody>
      </p:sp>
      <p:sp>
        <p:nvSpPr>
          <p:cNvPr id="12" name="Freeform 12"/>
          <p:cNvSpPr/>
          <p:nvPr/>
        </p:nvSpPr>
        <p:spPr>
          <a:xfrm rot="2826983">
            <a:off x="10798100" y="6016005"/>
            <a:ext cx="636427" cy="636427"/>
          </a:xfrm>
          <a:custGeom>
            <a:avLst/>
            <a:gdLst/>
            <a:ahLst/>
            <a:cxnLst/>
            <a:rect l="l" t="t" r="r" b="b"/>
            <a:pathLst>
              <a:path w="636427" h="636427">
                <a:moveTo>
                  <a:pt x="0" y="0"/>
                </a:moveTo>
                <a:lnTo>
                  <a:pt x="636427" y="0"/>
                </a:lnTo>
                <a:lnTo>
                  <a:pt x="636427" y="636427"/>
                </a:lnTo>
                <a:lnTo>
                  <a:pt x="0" y="636427"/>
                </a:lnTo>
                <a:lnTo>
                  <a:pt x="0" y="0"/>
                </a:lnTo>
                <a:close/>
              </a:path>
            </a:pathLst>
          </a:custGeom>
          <a:blipFill>
            <a:blip r:embed="rId7"/>
            <a:stretch>
              <a:fillRect/>
            </a:stretch>
          </a:blipFill>
        </p:spPr>
        <p:txBody>
          <a:bodyPr/>
          <a:lstStyle/>
          <a:p>
            <a:endParaRPr lang="en-US"/>
          </a:p>
        </p:txBody>
      </p:sp>
      <p:sp>
        <p:nvSpPr>
          <p:cNvPr id="13" name="Freeform 13"/>
          <p:cNvSpPr/>
          <p:nvPr/>
        </p:nvSpPr>
        <p:spPr>
          <a:xfrm rot="9145409">
            <a:off x="9808247" y="5641198"/>
            <a:ext cx="589974" cy="589974"/>
          </a:xfrm>
          <a:custGeom>
            <a:avLst/>
            <a:gdLst/>
            <a:ahLst/>
            <a:cxnLst/>
            <a:rect l="l" t="t" r="r" b="b"/>
            <a:pathLst>
              <a:path w="589974" h="589974">
                <a:moveTo>
                  <a:pt x="0" y="0"/>
                </a:moveTo>
                <a:lnTo>
                  <a:pt x="589975" y="0"/>
                </a:lnTo>
                <a:lnTo>
                  <a:pt x="589975" y="589974"/>
                </a:lnTo>
                <a:lnTo>
                  <a:pt x="0" y="589974"/>
                </a:lnTo>
                <a:lnTo>
                  <a:pt x="0" y="0"/>
                </a:lnTo>
                <a:close/>
              </a:path>
            </a:pathLst>
          </a:custGeom>
          <a:blipFill>
            <a:blip r:embed="rId7"/>
            <a:stretch>
              <a:fillRect/>
            </a:stretch>
          </a:blipFill>
        </p:spPr>
        <p:txBody>
          <a:bodyPr/>
          <a:lstStyle/>
          <a:p>
            <a:endParaRPr lang="en-US"/>
          </a:p>
        </p:txBody>
      </p:sp>
      <p:sp>
        <p:nvSpPr>
          <p:cNvPr id="14" name="Freeform 14"/>
          <p:cNvSpPr/>
          <p:nvPr/>
        </p:nvSpPr>
        <p:spPr>
          <a:xfrm rot="-7094804">
            <a:off x="15174367" y="7179397"/>
            <a:ext cx="719816" cy="719816"/>
          </a:xfrm>
          <a:custGeom>
            <a:avLst/>
            <a:gdLst/>
            <a:ahLst/>
            <a:cxnLst/>
            <a:rect l="l" t="t" r="r" b="b"/>
            <a:pathLst>
              <a:path w="719816" h="719816">
                <a:moveTo>
                  <a:pt x="0" y="0"/>
                </a:moveTo>
                <a:lnTo>
                  <a:pt x="719816" y="0"/>
                </a:lnTo>
                <a:lnTo>
                  <a:pt x="719816" y="719815"/>
                </a:lnTo>
                <a:lnTo>
                  <a:pt x="0" y="719815"/>
                </a:lnTo>
                <a:lnTo>
                  <a:pt x="0" y="0"/>
                </a:lnTo>
                <a:close/>
              </a:path>
            </a:pathLst>
          </a:custGeom>
          <a:blipFill>
            <a:blip r:embed="rId8"/>
            <a:stretch>
              <a:fillRect/>
            </a:stretch>
          </a:blipFill>
        </p:spPr>
        <p:txBody>
          <a:bodyPr/>
          <a:lstStyle/>
          <a:p>
            <a:endParaRPr lang="en-US"/>
          </a:p>
        </p:txBody>
      </p:sp>
      <p:sp>
        <p:nvSpPr>
          <p:cNvPr id="15" name="Freeform 15"/>
          <p:cNvSpPr/>
          <p:nvPr/>
        </p:nvSpPr>
        <p:spPr>
          <a:xfrm rot="-1664224">
            <a:off x="16413334" y="7666779"/>
            <a:ext cx="719816" cy="719816"/>
          </a:xfrm>
          <a:custGeom>
            <a:avLst/>
            <a:gdLst/>
            <a:ahLst/>
            <a:cxnLst/>
            <a:rect l="l" t="t" r="r" b="b"/>
            <a:pathLst>
              <a:path w="719816" h="719816">
                <a:moveTo>
                  <a:pt x="0" y="0"/>
                </a:moveTo>
                <a:lnTo>
                  <a:pt x="719816" y="0"/>
                </a:lnTo>
                <a:lnTo>
                  <a:pt x="719816" y="719816"/>
                </a:lnTo>
                <a:lnTo>
                  <a:pt x="0" y="719816"/>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flipH="1" flipV="1">
            <a:off x="-1817191" y="-5703419"/>
            <a:ext cx="21048990" cy="21164432"/>
          </a:xfrm>
          <a:custGeom>
            <a:avLst/>
            <a:gdLst/>
            <a:ahLst/>
            <a:cxnLst/>
            <a:rect l="l" t="t" r="r" b="b"/>
            <a:pathLst>
              <a:path w="21048990" h="21164432">
                <a:moveTo>
                  <a:pt x="21048990" y="21164432"/>
                </a:moveTo>
                <a:lnTo>
                  <a:pt x="0" y="21164432"/>
                </a:lnTo>
                <a:lnTo>
                  <a:pt x="0" y="0"/>
                </a:lnTo>
                <a:lnTo>
                  <a:pt x="21048990" y="0"/>
                </a:lnTo>
                <a:lnTo>
                  <a:pt x="21048990" y="21164432"/>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42647" y="0"/>
            <a:ext cx="9565570" cy="2192655"/>
            <a:chOff x="0" y="0"/>
            <a:chExt cx="12754094" cy="2923540"/>
          </a:xfrm>
        </p:grpSpPr>
        <p:grpSp>
          <p:nvGrpSpPr>
            <p:cNvPr id="4" name="Group 4"/>
            <p:cNvGrpSpPr/>
            <p:nvPr/>
          </p:nvGrpSpPr>
          <p:grpSpPr>
            <a:xfrm>
              <a:off x="0" y="301777"/>
              <a:ext cx="9812827" cy="2319986"/>
              <a:chOff x="0" y="0"/>
              <a:chExt cx="1524385" cy="360401"/>
            </a:xfrm>
          </p:grpSpPr>
          <p:sp>
            <p:nvSpPr>
              <p:cNvPr id="5" name="Freeform 5"/>
              <p:cNvSpPr/>
              <p:nvPr/>
            </p:nvSpPr>
            <p:spPr>
              <a:xfrm>
                <a:off x="0" y="0"/>
                <a:ext cx="1524385" cy="360401"/>
              </a:xfrm>
              <a:custGeom>
                <a:avLst/>
                <a:gdLst/>
                <a:ahLst/>
                <a:cxnLst/>
                <a:rect l="l" t="t" r="r" b="b"/>
                <a:pathLst>
                  <a:path w="1524385" h="360401">
                    <a:moveTo>
                      <a:pt x="63117" y="0"/>
                    </a:moveTo>
                    <a:lnTo>
                      <a:pt x="1461269" y="0"/>
                    </a:lnTo>
                    <a:cubicBezTo>
                      <a:pt x="1496127" y="0"/>
                      <a:pt x="1524385" y="28258"/>
                      <a:pt x="1524385" y="63117"/>
                    </a:cubicBezTo>
                    <a:lnTo>
                      <a:pt x="1524385" y="297284"/>
                    </a:lnTo>
                    <a:cubicBezTo>
                      <a:pt x="1524385" y="332143"/>
                      <a:pt x="1496127" y="360401"/>
                      <a:pt x="1461269" y="360401"/>
                    </a:cubicBezTo>
                    <a:lnTo>
                      <a:pt x="63117" y="360401"/>
                    </a:lnTo>
                    <a:cubicBezTo>
                      <a:pt x="28258" y="360401"/>
                      <a:pt x="0" y="332143"/>
                      <a:pt x="0" y="297284"/>
                    </a:cubicBezTo>
                    <a:lnTo>
                      <a:pt x="0" y="63117"/>
                    </a:lnTo>
                    <a:cubicBezTo>
                      <a:pt x="0" y="28258"/>
                      <a:pt x="28258" y="0"/>
                      <a:pt x="63117" y="0"/>
                    </a:cubicBezTo>
                    <a:close/>
                  </a:path>
                </a:pathLst>
              </a:custGeom>
              <a:solidFill>
                <a:srgbClr val="CD9EFF"/>
              </a:solidFill>
            </p:spPr>
            <p:txBody>
              <a:bodyPr/>
              <a:lstStyle/>
              <a:p>
                <a:endParaRPr lang="en-US"/>
              </a:p>
            </p:txBody>
          </p:sp>
          <p:sp>
            <p:nvSpPr>
              <p:cNvPr id="6" name="TextBox 6"/>
              <p:cNvSpPr txBox="1"/>
              <p:nvPr/>
            </p:nvSpPr>
            <p:spPr>
              <a:xfrm>
                <a:off x="0" y="-38100"/>
                <a:ext cx="1524385" cy="398501"/>
              </a:xfrm>
              <a:prstGeom prst="rect">
                <a:avLst/>
              </a:prstGeom>
            </p:spPr>
            <p:txBody>
              <a:bodyPr lIns="68842" tIns="68842" rIns="68842" bIns="68842" rtlCol="0" anchor="ctr"/>
              <a:lstStyle/>
              <a:p>
                <a:pPr algn="ctr">
                  <a:lnSpc>
                    <a:spcPts val="2660"/>
                  </a:lnSpc>
                </a:pPr>
                <a:endParaRPr/>
              </a:p>
            </p:txBody>
          </p:sp>
        </p:grpSp>
        <p:sp>
          <p:nvSpPr>
            <p:cNvPr id="7" name="TextBox 7"/>
            <p:cNvSpPr txBox="1"/>
            <p:nvPr/>
          </p:nvSpPr>
          <p:spPr>
            <a:xfrm>
              <a:off x="411921" y="447675"/>
              <a:ext cx="12342173" cy="2475865"/>
            </a:xfrm>
            <a:prstGeom prst="rect">
              <a:avLst/>
            </a:prstGeom>
          </p:spPr>
          <p:txBody>
            <a:bodyPr lIns="0" tIns="0" rIns="0" bIns="0" rtlCol="0" anchor="t">
              <a:spAutoFit/>
            </a:bodyPr>
            <a:lstStyle/>
            <a:p>
              <a:pPr marL="0" lvl="0" indent="0" algn="l">
                <a:lnSpc>
                  <a:spcPts val="12240"/>
                </a:lnSpc>
              </a:pPr>
              <a:r>
                <a:rPr lang="en-US" sz="14400" spc="-431">
                  <a:solidFill>
                    <a:srgbClr val="FFFFFF"/>
                  </a:solidFill>
                  <a:latin typeface="Bobby Jones"/>
                  <a:ea typeface="Bobby Jones"/>
                  <a:cs typeface="Bobby Jones"/>
                  <a:sym typeface="Bobby Jones"/>
                </a:rPr>
                <a:t>solution</a:t>
              </a:r>
            </a:p>
          </p:txBody>
        </p:sp>
      </p:grpSp>
      <p:sp>
        <p:nvSpPr>
          <p:cNvPr id="8" name="Freeform 8"/>
          <p:cNvSpPr/>
          <p:nvPr/>
        </p:nvSpPr>
        <p:spPr>
          <a:xfrm rot="1915056">
            <a:off x="-887045" y="0"/>
            <a:ext cx="1774090" cy="1676515"/>
          </a:xfrm>
          <a:custGeom>
            <a:avLst/>
            <a:gdLst/>
            <a:ahLst/>
            <a:cxnLst/>
            <a:rect l="l" t="t" r="r" b="b"/>
            <a:pathLst>
              <a:path w="1774090" h="1676515">
                <a:moveTo>
                  <a:pt x="0" y="0"/>
                </a:moveTo>
                <a:lnTo>
                  <a:pt x="1774090" y="0"/>
                </a:lnTo>
                <a:lnTo>
                  <a:pt x="1774090" y="1676515"/>
                </a:lnTo>
                <a:lnTo>
                  <a:pt x="0" y="1676515"/>
                </a:lnTo>
                <a:lnTo>
                  <a:pt x="0" y="0"/>
                </a:lnTo>
                <a:close/>
              </a:path>
            </a:pathLst>
          </a:custGeom>
          <a:blipFill>
            <a:blip r:embed="rId4"/>
            <a:stretch>
              <a:fillRect/>
            </a:stretch>
          </a:blipFill>
        </p:spPr>
        <p:txBody>
          <a:bodyPr/>
          <a:lstStyle/>
          <a:p>
            <a:endParaRPr lang="en-US"/>
          </a:p>
        </p:txBody>
      </p:sp>
      <p:sp>
        <p:nvSpPr>
          <p:cNvPr id="9" name="Freeform 9"/>
          <p:cNvSpPr/>
          <p:nvPr/>
        </p:nvSpPr>
        <p:spPr>
          <a:xfrm>
            <a:off x="677800" y="2718182"/>
            <a:ext cx="701801" cy="663202"/>
          </a:xfrm>
          <a:custGeom>
            <a:avLst/>
            <a:gdLst/>
            <a:ahLst/>
            <a:cxnLst/>
            <a:rect l="l" t="t" r="r" b="b"/>
            <a:pathLst>
              <a:path w="701801" h="663202">
                <a:moveTo>
                  <a:pt x="0" y="0"/>
                </a:moveTo>
                <a:lnTo>
                  <a:pt x="701800" y="0"/>
                </a:lnTo>
                <a:lnTo>
                  <a:pt x="701800" y="663202"/>
                </a:lnTo>
                <a:lnTo>
                  <a:pt x="0" y="663202"/>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379600" y="2902545"/>
            <a:ext cx="9256630" cy="5694703"/>
          </a:xfrm>
          <a:prstGeom prst="rect">
            <a:avLst/>
          </a:prstGeom>
        </p:spPr>
        <p:txBody>
          <a:bodyPr lIns="0" tIns="0" rIns="0" bIns="0" rtlCol="0" anchor="t">
            <a:spAutoFit/>
          </a:bodyPr>
          <a:lstStyle/>
          <a:p>
            <a:pPr algn="l">
              <a:lnSpc>
                <a:spcPts val="5721"/>
              </a:lnSpc>
            </a:pPr>
            <a:r>
              <a:rPr lang="en-US" sz="5201" spc="-156">
                <a:solidFill>
                  <a:srgbClr val="FFD98E"/>
                </a:solidFill>
                <a:latin typeface="Bobby Jones"/>
                <a:ea typeface="Bobby Jones"/>
                <a:cs typeface="Bobby Jones"/>
                <a:sym typeface="Bobby Jones"/>
              </a:rPr>
              <a:t>Step 3</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From 1 → neighbor is 4 (already visited)</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From 6 → neighbors: {4, 5, 7}</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Add 5 and 7</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Forward Frontier: {5, 7}</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Visited (forward): {0, 1, 4, 5, 6, 7}</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From 8 → neighbors: {7, 9, 10}</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Add 9 (7 and 10 already visited)</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Backward Frontier: {13, 9, 7}</a:t>
            </a:r>
          </a:p>
          <a:p>
            <a:pPr marL="777633" lvl="1" indent="-388817" algn="l">
              <a:lnSpc>
                <a:spcPts val="3962"/>
              </a:lnSpc>
              <a:buFont typeface="Arial"/>
              <a:buChar char="•"/>
            </a:pPr>
            <a:r>
              <a:rPr lang="en-US" sz="3601" spc="-108">
                <a:solidFill>
                  <a:srgbClr val="FFFFFF"/>
                </a:solidFill>
                <a:latin typeface="Bobby Jones"/>
                <a:ea typeface="Bobby Jones"/>
                <a:cs typeface="Bobby Jones"/>
                <a:sym typeface="Bobby Jones"/>
              </a:rPr>
              <a:t>Visited (backward): {8, 9, 10, 13, 14, 7}</a:t>
            </a:r>
          </a:p>
          <a:p>
            <a:pPr algn="l">
              <a:lnSpc>
                <a:spcPts val="3962"/>
              </a:lnSpc>
            </a:pPr>
            <a:endParaRPr lang="en-US" sz="3601" spc="-108">
              <a:solidFill>
                <a:srgbClr val="FFFFFF"/>
              </a:solidFill>
              <a:latin typeface="Bobby Jones"/>
              <a:ea typeface="Bobby Jones"/>
              <a:cs typeface="Bobby Jones"/>
              <a:sym typeface="Bobby Jones"/>
            </a:endParaRPr>
          </a:p>
        </p:txBody>
      </p:sp>
      <p:sp>
        <p:nvSpPr>
          <p:cNvPr id="11" name="Freeform 11"/>
          <p:cNvSpPr/>
          <p:nvPr/>
        </p:nvSpPr>
        <p:spPr>
          <a:xfrm>
            <a:off x="9249153" y="4780694"/>
            <a:ext cx="8665780" cy="4246232"/>
          </a:xfrm>
          <a:custGeom>
            <a:avLst/>
            <a:gdLst/>
            <a:ahLst/>
            <a:cxnLst/>
            <a:rect l="l" t="t" r="r" b="b"/>
            <a:pathLst>
              <a:path w="8665780" h="4246232">
                <a:moveTo>
                  <a:pt x="0" y="0"/>
                </a:moveTo>
                <a:lnTo>
                  <a:pt x="8665780" y="0"/>
                </a:lnTo>
                <a:lnTo>
                  <a:pt x="8665780" y="4246232"/>
                </a:lnTo>
                <a:lnTo>
                  <a:pt x="0" y="4246232"/>
                </a:lnTo>
                <a:lnTo>
                  <a:pt x="0" y="0"/>
                </a:lnTo>
                <a:close/>
              </a:path>
            </a:pathLst>
          </a:custGeom>
          <a:blipFill>
            <a:blip r:embed="rId6"/>
            <a:stretch>
              <a:fillRect/>
            </a:stretch>
          </a:blipFill>
        </p:spPr>
        <p:txBody>
          <a:bodyPr/>
          <a:lstStyle/>
          <a:p>
            <a:endParaRPr lang="en-US"/>
          </a:p>
        </p:txBody>
      </p:sp>
      <p:sp>
        <p:nvSpPr>
          <p:cNvPr id="12" name="Freeform 12"/>
          <p:cNvSpPr/>
          <p:nvPr/>
        </p:nvSpPr>
        <p:spPr>
          <a:xfrm rot="7796692">
            <a:off x="11157765" y="7104342"/>
            <a:ext cx="636427" cy="636427"/>
          </a:xfrm>
          <a:custGeom>
            <a:avLst/>
            <a:gdLst/>
            <a:ahLst/>
            <a:cxnLst/>
            <a:rect l="l" t="t" r="r" b="b"/>
            <a:pathLst>
              <a:path w="636427" h="636427">
                <a:moveTo>
                  <a:pt x="0" y="0"/>
                </a:moveTo>
                <a:lnTo>
                  <a:pt x="636427" y="0"/>
                </a:lnTo>
                <a:lnTo>
                  <a:pt x="636427" y="636426"/>
                </a:lnTo>
                <a:lnTo>
                  <a:pt x="0" y="636426"/>
                </a:lnTo>
                <a:lnTo>
                  <a:pt x="0" y="0"/>
                </a:lnTo>
                <a:close/>
              </a:path>
            </a:pathLst>
          </a:custGeom>
          <a:blipFill>
            <a:blip r:embed="rId7"/>
            <a:stretch>
              <a:fillRect/>
            </a:stretch>
          </a:blipFill>
        </p:spPr>
        <p:txBody>
          <a:bodyPr/>
          <a:lstStyle/>
          <a:p>
            <a:endParaRPr lang="en-US"/>
          </a:p>
        </p:txBody>
      </p:sp>
      <p:sp>
        <p:nvSpPr>
          <p:cNvPr id="13" name="Freeform 13"/>
          <p:cNvSpPr/>
          <p:nvPr/>
        </p:nvSpPr>
        <p:spPr>
          <a:xfrm>
            <a:off x="12314775" y="6579502"/>
            <a:ext cx="672992" cy="648615"/>
          </a:xfrm>
          <a:custGeom>
            <a:avLst/>
            <a:gdLst/>
            <a:ahLst/>
            <a:cxnLst/>
            <a:rect l="l" t="t" r="r" b="b"/>
            <a:pathLst>
              <a:path w="672992" h="648615">
                <a:moveTo>
                  <a:pt x="0" y="0"/>
                </a:moveTo>
                <a:lnTo>
                  <a:pt x="672992" y="0"/>
                </a:lnTo>
                <a:lnTo>
                  <a:pt x="672992" y="648616"/>
                </a:lnTo>
                <a:lnTo>
                  <a:pt x="0" y="648616"/>
                </a:lnTo>
                <a:lnTo>
                  <a:pt x="0" y="0"/>
                </a:lnTo>
                <a:close/>
              </a:path>
            </a:pathLst>
          </a:custGeom>
          <a:blipFill>
            <a:blip r:embed="rId7"/>
            <a:stretch>
              <a:fillRect t="-1879" b="-1879"/>
            </a:stretch>
          </a:blipFill>
        </p:spPr>
        <p:txBody>
          <a:bodyPr/>
          <a:lstStyle/>
          <a:p>
            <a:endParaRPr lang="en-US"/>
          </a:p>
        </p:txBody>
      </p:sp>
      <p:sp>
        <p:nvSpPr>
          <p:cNvPr id="14" name="Freeform 14"/>
          <p:cNvSpPr/>
          <p:nvPr/>
        </p:nvSpPr>
        <p:spPr>
          <a:xfrm rot="-3572843">
            <a:off x="15345007" y="5882182"/>
            <a:ext cx="719816" cy="719816"/>
          </a:xfrm>
          <a:custGeom>
            <a:avLst/>
            <a:gdLst/>
            <a:ahLst/>
            <a:cxnLst/>
            <a:rect l="l" t="t" r="r" b="b"/>
            <a:pathLst>
              <a:path w="719816" h="719816">
                <a:moveTo>
                  <a:pt x="0" y="0"/>
                </a:moveTo>
                <a:lnTo>
                  <a:pt x="719815" y="0"/>
                </a:lnTo>
                <a:lnTo>
                  <a:pt x="719815" y="719816"/>
                </a:lnTo>
                <a:lnTo>
                  <a:pt x="0" y="719816"/>
                </a:lnTo>
                <a:lnTo>
                  <a:pt x="0" y="0"/>
                </a:lnTo>
                <a:close/>
              </a:path>
            </a:pathLst>
          </a:custGeom>
          <a:blipFill>
            <a:blip r:embed="rId8"/>
            <a:stretch>
              <a:fillRect/>
            </a:stretch>
          </a:blipFill>
        </p:spPr>
        <p:txBody>
          <a:bodyPr/>
          <a:lstStyle/>
          <a:p>
            <a:endParaRPr lang="en-US"/>
          </a:p>
        </p:txBody>
      </p:sp>
      <p:sp>
        <p:nvSpPr>
          <p:cNvPr id="15" name="Freeform 15"/>
          <p:cNvSpPr/>
          <p:nvPr/>
        </p:nvSpPr>
        <p:spPr>
          <a:xfrm rot="-10800000">
            <a:off x="14126152" y="6508302"/>
            <a:ext cx="719816" cy="719816"/>
          </a:xfrm>
          <a:custGeom>
            <a:avLst/>
            <a:gdLst/>
            <a:ahLst/>
            <a:cxnLst/>
            <a:rect l="l" t="t" r="r" b="b"/>
            <a:pathLst>
              <a:path w="719816" h="719816">
                <a:moveTo>
                  <a:pt x="0" y="0"/>
                </a:moveTo>
                <a:lnTo>
                  <a:pt x="719816" y="0"/>
                </a:lnTo>
                <a:lnTo>
                  <a:pt x="719816" y="719816"/>
                </a:lnTo>
                <a:lnTo>
                  <a:pt x="0" y="719816"/>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F1F45"/>
        </a:solidFill>
        <a:effectLst/>
      </p:bgPr>
    </p:bg>
    <p:spTree>
      <p:nvGrpSpPr>
        <p:cNvPr id="1" name=""/>
        <p:cNvGrpSpPr/>
        <p:nvPr/>
      </p:nvGrpSpPr>
      <p:grpSpPr>
        <a:xfrm>
          <a:off x="0" y="0"/>
          <a:ext cx="0" cy="0"/>
          <a:chOff x="0" y="0"/>
          <a:chExt cx="0" cy="0"/>
        </a:xfrm>
      </p:grpSpPr>
      <p:sp>
        <p:nvSpPr>
          <p:cNvPr id="2" name="Freeform 2"/>
          <p:cNvSpPr/>
          <p:nvPr/>
        </p:nvSpPr>
        <p:spPr>
          <a:xfrm>
            <a:off x="-1380495" y="-5372100"/>
            <a:ext cx="21048990" cy="21164432"/>
          </a:xfrm>
          <a:custGeom>
            <a:avLst/>
            <a:gdLst/>
            <a:ahLst/>
            <a:cxnLst/>
            <a:rect l="l" t="t" r="r" b="b"/>
            <a:pathLst>
              <a:path w="21048990" h="21164432">
                <a:moveTo>
                  <a:pt x="0" y="0"/>
                </a:moveTo>
                <a:lnTo>
                  <a:pt x="21048990" y="0"/>
                </a:lnTo>
                <a:lnTo>
                  <a:pt x="21048990" y="21164432"/>
                </a:lnTo>
                <a:lnTo>
                  <a:pt x="0" y="21164432"/>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65273" y="-92842"/>
            <a:ext cx="7595872" cy="2243083"/>
            <a:chOff x="0" y="0"/>
            <a:chExt cx="10127829" cy="2990778"/>
          </a:xfrm>
        </p:grpSpPr>
        <p:grpSp>
          <p:nvGrpSpPr>
            <p:cNvPr id="4" name="Group 4"/>
            <p:cNvGrpSpPr/>
            <p:nvPr/>
          </p:nvGrpSpPr>
          <p:grpSpPr>
            <a:xfrm>
              <a:off x="0" y="0"/>
              <a:ext cx="10127829" cy="2990778"/>
              <a:chOff x="0" y="0"/>
              <a:chExt cx="990718" cy="292562"/>
            </a:xfrm>
          </p:grpSpPr>
          <p:sp>
            <p:nvSpPr>
              <p:cNvPr id="5" name="Freeform 5"/>
              <p:cNvSpPr/>
              <p:nvPr/>
            </p:nvSpPr>
            <p:spPr>
              <a:xfrm>
                <a:off x="0" y="0"/>
                <a:ext cx="990718" cy="292562"/>
              </a:xfrm>
              <a:custGeom>
                <a:avLst/>
                <a:gdLst/>
                <a:ahLst/>
                <a:cxnLst/>
                <a:rect l="l" t="t" r="r" b="b"/>
                <a:pathLst>
                  <a:path w="990718" h="292562">
                    <a:moveTo>
                      <a:pt x="131607" y="0"/>
                    </a:moveTo>
                    <a:lnTo>
                      <a:pt x="859112" y="0"/>
                    </a:lnTo>
                    <a:cubicBezTo>
                      <a:pt x="894016" y="0"/>
                      <a:pt x="927491" y="13866"/>
                      <a:pt x="952172" y="38547"/>
                    </a:cubicBezTo>
                    <a:cubicBezTo>
                      <a:pt x="976853" y="63228"/>
                      <a:pt x="990718" y="96702"/>
                      <a:pt x="990718" y="131607"/>
                    </a:cubicBezTo>
                    <a:lnTo>
                      <a:pt x="990718" y="160955"/>
                    </a:lnTo>
                    <a:cubicBezTo>
                      <a:pt x="990718" y="195860"/>
                      <a:pt x="976853" y="229334"/>
                      <a:pt x="952172" y="254015"/>
                    </a:cubicBezTo>
                    <a:cubicBezTo>
                      <a:pt x="927491" y="278696"/>
                      <a:pt x="894016" y="292562"/>
                      <a:pt x="859112" y="292562"/>
                    </a:cubicBezTo>
                    <a:lnTo>
                      <a:pt x="131607" y="292562"/>
                    </a:lnTo>
                    <a:cubicBezTo>
                      <a:pt x="58922" y="292562"/>
                      <a:pt x="0" y="233640"/>
                      <a:pt x="0" y="160955"/>
                    </a:cubicBezTo>
                    <a:lnTo>
                      <a:pt x="0" y="131607"/>
                    </a:lnTo>
                    <a:cubicBezTo>
                      <a:pt x="0" y="96702"/>
                      <a:pt x="13866" y="63228"/>
                      <a:pt x="38547" y="38547"/>
                    </a:cubicBezTo>
                    <a:cubicBezTo>
                      <a:pt x="63228" y="13866"/>
                      <a:pt x="96702" y="0"/>
                      <a:pt x="131607" y="0"/>
                    </a:cubicBezTo>
                    <a:close/>
                  </a:path>
                </a:pathLst>
              </a:custGeom>
              <a:solidFill>
                <a:srgbClr val="CD9EFF"/>
              </a:solidFill>
            </p:spPr>
            <p:txBody>
              <a:bodyPr/>
              <a:lstStyle/>
              <a:p>
                <a:endParaRPr lang="en-US" sz="1200"/>
              </a:p>
            </p:txBody>
          </p:sp>
          <p:sp>
            <p:nvSpPr>
              <p:cNvPr id="6" name="TextBox 6"/>
              <p:cNvSpPr txBox="1"/>
              <p:nvPr/>
            </p:nvSpPr>
            <p:spPr>
              <a:xfrm>
                <a:off x="0" y="-38100"/>
                <a:ext cx="990718" cy="330662"/>
              </a:xfrm>
              <a:prstGeom prst="rect">
                <a:avLst/>
              </a:prstGeom>
            </p:spPr>
            <p:txBody>
              <a:bodyPr lIns="50800" tIns="50800" rIns="50800" bIns="50800" rtlCol="0" anchor="ctr"/>
              <a:lstStyle/>
              <a:p>
                <a:pPr algn="ctr">
                  <a:lnSpc>
                    <a:spcPts val="2659"/>
                  </a:lnSpc>
                </a:pPr>
                <a:endParaRPr sz="1200"/>
              </a:p>
            </p:txBody>
          </p:sp>
        </p:grpSp>
        <p:sp>
          <p:nvSpPr>
            <p:cNvPr id="7" name="TextBox 7"/>
            <p:cNvSpPr txBox="1"/>
            <p:nvPr/>
          </p:nvSpPr>
          <p:spPr>
            <a:xfrm>
              <a:off x="531443" y="353089"/>
              <a:ext cx="9064942" cy="1659857"/>
            </a:xfrm>
            <a:prstGeom prst="rect">
              <a:avLst/>
            </a:prstGeom>
          </p:spPr>
          <p:txBody>
            <a:bodyPr wrap="square" lIns="0" tIns="0" rIns="0" bIns="0" rtlCol="0" anchor="t">
              <a:spAutoFit/>
            </a:bodyPr>
            <a:lstStyle/>
            <a:p>
              <a:pPr algn="ctr">
                <a:lnSpc>
                  <a:spcPts val="11050"/>
                </a:lnSpc>
              </a:pPr>
              <a:r>
                <a:rPr lang="en-US" sz="7200" spc="-300" dirty="0">
                  <a:solidFill>
                    <a:srgbClr val="1D2A50"/>
                  </a:solidFill>
                  <a:latin typeface="Jua"/>
                  <a:ea typeface="Jua"/>
                  <a:cs typeface="Jua"/>
                  <a:sym typeface="Jua"/>
                </a:rPr>
                <a:t>FOUND IT !</a:t>
              </a:r>
            </a:p>
          </p:txBody>
        </p:sp>
      </p:grpSp>
      <p:sp>
        <p:nvSpPr>
          <p:cNvPr id="8" name="TextBox 8"/>
          <p:cNvSpPr txBox="1"/>
          <p:nvPr/>
        </p:nvSpPr>
        <p:spPr>
          <a:xfrm>
            <a:off x="8061638" y="319391"/>
            <a:ext cx="9546723" cy="1571017"/>
          </a:xfrm>
          <a:prstGeom prst="rect">
            <a:avLst/>
          </a:prstGeom>
        </p:spPr>
        <p:txBody>
          <a:bodyPr lIns="0" tIns="0" rIns="0" bIns="0" rtlCol="0" anchor="t">
            <a:spAutoFit/>
          </a:bodyPr>
          <a:lstStyle/>
          <a:p>
            <a:pPr algn="l">
              <a:lnSpc>
                <a:spcPts val="3995"/>
              </a:lnSpc>
            </a:pPr>
            <a:r>
              <a:rPr lang="en-US" sz="4700" spc="-141">
                <a:solidFill>
                  <a:srgbClr val="FFD98E"/>
                </a:solidFill>
                <a:latin typeface="Bobby Jones"/>
                <a:ea typeface="Bobby Jones"/>
                <a:cs typeface="Bobby Jones"/>
                <a:sym typeface="Bobby Jones"/>
              </a:rPr>
              <a:t>Meeting Point Found: Node 7</a:t>
            </a:r>
          </a:p>
          <a:p>
            <a:pPr marL="0" lvl="0" indent="0" algn="l">
              <a:lnSpc>
                <a:spcPts val="3995"/>
              </a:lnSpc>
            </a:pPr>
            <a:r>
              <a:rPr lang="en-US" sz="4700" spc="-141">
                <a:solidFill>
                  <a:srgbClr val="FFD98E"/>
                </a:solidFill>
                <a:latin typeface="Bobby Jones"/>
                <a:ea typeface="Bobby Jones"/>
                <a:cs typeface="Bobby Jones"/>
                <a:sym typeface="Bobby Jones"/>
              </a:rPr>
              <a:t>Node 7 is now in both forward and backward visited sets.</a:t>
            </a:r>
          </a:p>
        </p:txBody>
      </p:sp>
      <p:sp>
        <p:nvSpPr>
          <p:cNvPr id="9" name="TextBox 9"/>
          <p:cNvSpPr txBox="1"/>
          <p:nvPr/>
        </p:nvSpPr>
        <p:spPr>
          <a:xfrm>
            <a:off x="3672845" y="3063876"/>
            <a:ext cx="11683686" cy="6194424"/>
          </a:xfrm>
          <a:prstGeom prst="rect">
            <a:avLst/>
          </a:prstGeom>
        </p:spPr>
        <p:txBody>
          <a:bodyPr lIns="0" tIns="0" rIns="0" bIns="0" rtlCol="0" anchor="t">
            <a:spAutoFit/>
          </a:bodyPr>
          <a:lstStyle/>
          <a:p>
            <a:pPr algn="ctr">
              <a:lnSpc>
                <a:spcPts val="6049"/>
              </a:lnSpc>
            </a:pPr>
            <a:r>
              <a:rPr lang="en-US" sz="5499" spc="-164">
                <a:solidFill>
                  <a:srgbClr val="FFFFFF"/>
                </a:solidFill>
                <a:latin typeface="Bobby Jones"/>
                <a:ea typeface="Bobby Jones"/>
                <a:cs typeface="Bobby Jones"/>
                <a:sym typeface="Bobby Jones"/>
              </a:rPr>
              <a:t>Trace the Full Path</a:t>
            </a:r>
          </a:p>
          <a:p>
            <a:pPr algn="ctr">
              <a:lnSpc>
                <a:spcPts val="6049"/>
              </a:lnSpc>
            </a:pPr>
            <a:endParaRPr lang="en-US" sz="5499" spc="-164">
              <a:solidFill>
                <a:srgbClr val="FFFFFF"/>
              </a:solidFill>
              <a:latin typeface="Bobby Jones"/>
              <a:ea typeface="Bobby Jones"/>
              <a:cs typeface="Bobby Jones"/>
              <a:sym typeface="Bobby Jones"/>
            </a:endParaRPr>
          </a:p>
          <a:p>
            <a:pPr marL="863599" lvl="1" indent="-431800" algn="l">
              <a:lnSpc>
                <a:spcPts val="4399"/>
              </a:lnSpc>
              <a:buFont typeface="Arial"/>
              <a:buChar char="•"/>
            </a:pPr>
            <a:r>
              <a:rPr lang="en-US" sz="3999" spc="-119">
                <a:solidFill>
                  <a:srgbClr val="FFFFFF"/>
                </a:solidFill>
                <a:latin typeface="Bobby Jones"/>
                <a:ea typeface="Bobby Jones"/>
                <a:cs typeface="Bobby Jones"/>
                <a:sym typeface="Bobby Jones"/>
              </a:rPr>
              <a:t>From start (0): </a:t>
            </a:r>
          </a:p>
          <a:p>
            <a:pPr algn="l">
              <a:lnSpc>
                <a:spcPts val="4399"/>
              </a:lnSpc>
            </a:pPr>
            <a:r>
              <a:rPr lang="en-US" sz="3999" spc="-119">
                <a:solidFill>
                  <a:srgbClr val="FFFFFF"/>
                </a:solidFill>
                <a:latin typeface="Bobby Jones"/>
                <a:ea typeface="Bobby Jones"/>
                <a:cs typeface="Bobby Jones"/>
                <a:sym typeface="Bobby Jones"/>
              </a:rPr>
              <a:t> 0 → 4 → 6 → 7</a:t>
            </a:r>
          </a:p>
          <a:p>
            <a:pPr marL="863599" lvl="1" indent="-431800" algn="l">
              <a:lnSpc>
                <a:spcPts val="4399"/>
              </a:lnSpc>
              <a:buFont typeface="Arial"/>
              <a:buChar char="•"/>
            </a:pPr>
            <a:r>
              <a:rPr lang="en-US" sz="3999" spc="-119">
                <a:solidFill>
                  <a:srgbClr val="FFFFFF"/>
                </a:solidFill>
                <a:latin typeface="Bobby Jones"/>
                <a:ea typeface="Bobby Jones"/>
                <a:cs typeface="Bobby Jones"/>
                <a:sym typeface="Bobby Jones"/>
              </a:rPr>
              <a:t>From goal (14): </a:t>
            </a:r>
          </a:p>
          <a:p>
            <a:pPr algn="l">
              <a:lnSpc>
                <a:spcPts val="4399"/>
              </a:lnSpc>
            </a:pPr>
            <a:r>
              <a:rPr lang="en-US" sz="3999" spc="-119">
                <a:solidFill>
                  <a:srgbClr val="FFFFFF"/>
                </a:solidFill>
                <a:latin typeface="Bobby Jones"/>
                <a:ea typeface="Bobby Jones"/>
                <a:cs typeface="Bobby Jones"/>
                <a:sym typeface="Bobby Jones"/>
              </a:rPr>
              <a:t> 14 ← 10 ← 8 ← 7→ reversed becomes 7 → 8 → 10 → 14</a:t>
            </a:r>
          </a:p>
          <a:p>
            <a:pPr algn="l">
              <a:lnSpc>
                <a:spcPts val="4399"/>
              </a:lnSpc>
            </a:pPr>
            <a:r>
              <a:rPr lang="en-US" sz="3999" spc="-119">
                <a:solidFill>
                  <a:srgbClr val="FFFFFF"/>
                </a:solidFill>
                <a:latin typeface="Bobby Jones"/>
                <a:ea typeface="Bobby Jones"/>
                <a:cs typeface="Bobby Jones"/>
                <a:sym typeface="Bobby Jones"/>
              </a:rPr>
              <a:t>Final Path from 0 to 14</a:t>
            </a:r>
          </a:p>
          <a:p>
            <a:pPr algn="l">
              <a:lnSpc>
                <a:spcPts val="4399"/>
              </a:lnSpc>
            </a:pPr>
            <a:r>
              <a:rPr lang="en-US" sz="3999" spc="-119">
                <a:solidFill>
                  <a:srgbClr val="FFFFFF"/>
                </a:solidFill>
                <a:latin typeface="Bobby Jones"/>
                <a:ea typeface="Bobby Jones"/>
                <a:cs typeface="Bobby Jones"/>
                <a:sym typeface="Bobby Jones"/>
              </a:rPr>
              <a:t>0 → 4 → 6 → 7 → 8 → 10 → 14</a:t>
            </a:r>
          </a:p>
          <a:p>
            <a:pPr algn="l">
              <a:lnSpc>
                <a:spcPts val="4399"/>
              </a:lnSpc>
            </a:pPr>
            <a:endParaRPr lang="en-US" sz="3999" spc="-119">
              <a:solidFill>
                <a:srgbClr val="FFFFFF"/>
              </a:solidFill>
              <a:latin typeface="Bobby Jones"/>
              <a:ea typeface="Bobby Jones"/>
              <a:cs typeface="Bobby Jones"/>
              <a:sym typeface="Bobby Jones"/>
            </a:endParaRPr>
          </a:p>
          <a:p>
            <a:pPr marL="0" lvl="0" indent="0" algn="ctr">
              <a:lnSpc>
                <a:spcPts val="6049"/>
              </a:lnSpc>
            </a:pPr>
            <a:r>
              <a:rPr lang="en-US" sz="5499" spc="-164">
                <a:solidFill>
                  <a:srgbClr val="FFFFFF"/>
                </a:solidFill>
                <a:latin typeface="Bobby Jones"/>
                <a:ea typeface="Bobby Jones"/>
                <a:cs typeface="Bobby Jones"/>
                <a:sym typeface="Bobby Jones"/>
              </a:rPr>
              <a:t>Total steps: </a:t>
            </a:r>
            <a:r>
              <a:rPr lang="en-US" sz="5499" spc="-164">
                <a:solidFill>
                  <a:srgbClr val="FFD98E"/>
                </a:solidFill>
                <a:latin typeface="Bobby Jones"/>
                <a:ea typeface="Bobby Jones"/>
                <a:cs typeface="Bobby Jones"/>
                <a:sym typeface="Bobby Jones"/>
              </a:rPr>
              <a:t>6</a:t>
            </a:r>
          </a:p>
        </p:txBody>
      </p:sp>
      <p:sp>
        <p:nvSpPr>
          <p:cNvPr id="10" name="Freeform 10"/>
          <p:cNvSpPr/>
          <p:nvPr/>
        </p:nvSpPr>
        <p:spPr>
          <a:xfrm rot="-5400000">
            <a:off x="6733606" y="-1219554"/>
            <a:ext cx="5562164" cy="13258693"/>
          </a:xfrm>
          <a:custGeom>
            <a:avLst/>
            <a:gdLst/>
            <a:ahLst/>
            <a:cxnLst/>
            <a:rect l="l" t="t" r="r" b="b"/>
            <a:pathLst>
              <a:path w="5562164" h="13258693">
                <a:moveTo>
                  <a:pt x="0" y="0"/>
                </a:moveTo>
                <a:lnTo>
                  <a:pt x="5562164" y="0"/>
                </a:lnTo>
                <a:lnTo>
                  <a:pt x="5562164" y="13258694"/>
                </a:lnTo>
                <a:lnTo>
                  <a:pt x="0" y="13258694"/>
                </a:lnTo>
                <a:lnTo>
                  <a:pt x="0" y="0"/>
                </a:lnTo>
                <a:close/>
              </a:path>
            </a:pathLst>
          </a:custGeom>
          <a:blipFill>
            <a:blip r:embed="rId4"/>
            <a:stretch>
              <a:fillRect l="-75215" t="-98" b="-98"/>
            </a:stretch>
          </a:blipFill>
        </p:spPr>
        <p:txBody>
          <a:bodyPr/>
          <a:lstStyle/>
          <a:p>
            <a:endParaRPr lang="en-US"/>
          </a:p>
        </p:txBody>
      </p:sp>
      <p:sp>
        <p:nvSpPr>
          <p:cNvPr id="11" name="AutoShape 11"/>
          <p:cNvSpPr/>
          <p:nvPr/>
        </p:nvSpPr>
        <p:spPr>
          <a:xfrm>
            <a:off x="2928324" y="8190875"/>
            <a:ext cx="13215712" cy="446276"/>
          </a:xfrm>
          <a:prstGeom prst="line">
            <a:avLst/>
          </a:prstGeom>
          <a:ln w="38100" cap="flat">
            <a:solidFill>
              <a:srgbClr val="CD9E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802</Words>
  <Application>Microsoft Office PowerPoint</Application>
  <PresentationFormat>Custom</PresentationFormat>
  <Paragraphs>102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Jua</vt:lpstr>
      <vt:lpstr>Bobby Jones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Biderictional search algorithm</dc:title>
  <cp:lastModifiedBy>نورهان فرج محمد مرسى السيد</cp:lastModifiedBy>
  <cp:revision>3</cp:revision>
  <dcterms:created xsi:type="dcterms:W3CDTF">2006-08-16T00:00:00Z</dcterms:created>
  <dcterms:modified xsi:type="dcterms:W3CDTF">2025-05-03T02:26:29Z</dcterms:modified>
  <dc:identifier>DAGmPoZQzkg</dc:identifier>
</cp:coreProperties>
</file>